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sldIdLst>
    <p:sldId id="256" r:id="rId2"/>
    <p:sldId id="349" r:id="rId3"/>
    <p:sldId id="346" r:id="rId4"/>
    <p:sldId id="303" r:id="rId5"/>
    <p:sldId id="311" r:id="rId6"/>
    <p:sldId id="313" r:id="rId7"/>
    <p:sldId id="308" r:id="rId8"/>
    <p:sldId id="274" r:id="rId9"/>
    <p:sldId id="321" r:id="rId10"/>
    <p:sldId id="327" r:id="rId11"/>
    <p:sldId id="304" r:id="rId12"/>
    <p:sldId id="314" r:id="rId13"/>
    <p:sldId id="315" r:id="rId14"/>
    <p:sldId id="316" r:id="rId15"/>
    <p:sldId id="318" r:id="rId16"/>
    <p:sldId id="319" r:id="rId17"/>
    <p:sldId id="305" r:id="rId18"/>
    <p:sldId id="322" r:id="rId19"/>
    <p:sldId id="323" r:id="rId20"/>
    <p:sldId id="324" r:id="rId21"/>
    <p:sldId id="326" r:id="rId22"/>
    <p:sldId id="351" r:id="rId23"/>
    <p:sldId id="325" r:id="rId24"/>
    <p:sldId id="345" r:id="rId25"/>
    <p:sldId id="306" r:id="rId26"/>
    <p:sldId id="296" r:id="rId27"/>
    <p:sldId id="309" r:id="rId28"/>
    <p:sldId id="328" r:id="rId29"/>
    <p:sldId id="329" r:id="rId30"/>
    <p:sldId id="330" r:id="rId31"/>
    <p:sldId id="354" r:id="rId32"/>
    <p:sldId id="332" r:id="rId33"/>
    <p:sldId id="333" r:id="rId34"/>
    <p:sldId id="334" r:id="rId35"/>
    <p:sldId id="348" r:id="rId36"/>
    <p:sldId id="350" r:id="rId37"/>
    <p:sldId id="335" r:id="rId38"/>
    <p:sldId id="336" r:id="rId39"/>
    <p:sldId id="347" r:id="rId40"/>
    <p:sldId id="352" r:id="rId41"/>
    <p:sldId id="337" r:id="rId42"/>
    <p:sldId id="338" r:id="rId43"/>
    <p:sldId id="353" r:id="rId44"/>
    <p:sldId id="317" r:id="rId45"/>
    <p:sldId id="339" r:id="rId46"/>
    <p:sldId id="284" r:id="rId47"/>
    <p:sldId id="34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2" d="100"/>
          <a:sy n="72" d="100"/>
        </p:scale>
        <p:origin x="660" y="78"/>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E98E9D7-389C-4EF2-974D-1E2900F9D726}" type="datetimeFigureOut">
              <a:rPr lang="zh-CN" altLang="en-US" smtClean="0"/>
              <a:t>2018/12/3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8ED44C6-B28A-48DF-9AF2-2B9579F31900}" type="slidenum">
              <a:rPr lang="zh-CN" altLang="en-US" smtClean="0"/>
              <a:t>‹#›</a:t>
            </a:fld>
            <a:endParaRPr lang="zh-CN" altLang="en-US"/>
          </a:p>
        </p:txBody>
      </p:sp>
    </p:spTree>
    <p:extLst>
      <p:ext uri="{BB962C8B-B14F-4D97-AF65-F5344CB8AC3E}">
        <p14:creationId xmlns:p14="http://schemas.microsoft.com/office/powerpoint/2010/main" val="4097127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98E9D7-389C-4EF2-974D-1E2900F9D726}" type="datetimeFigureOut">
              <a:rPr lang="zh-CN" altLang="en-US" smtClean="0"/>
              <a:t>2018/12/3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8ED44C6-B28A-48DF-9AF2-2B9579F31900}" type="slidenum">
              <a:rPr lang="zh-CN" altLang="en-US" smtClean="0"/>
              <a:t>‹#›</a:t>
            </a:fld>
            <a:endParaRPr lang="zh-CN" altLang="en-US"/>
          </a:p>
        </p:txBody>
      </p:sp>
    </p:spTree>
    <p:extLst>
      <p:ext uri="{BB962C8B-B14F-4D97-AF65-F5344CB8AC3E}">
        <p14:creationId xmlns:p14="http://schemas.microsoft.com/office/powerpoint/2010/main" val="2827440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7E98E9D7-389C-4EF2-974D-1E2900F9D726}" type="datetimeFigureOut">
              <a:rPr lang="zh-CN" altLang="en-US" smtClean="0"/>
              <a:t>2018/12/3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8ED44C6-B28A-48DF-9AF2-2B9579F31900}" type="slidenum">
              <a:rPr lang="zh-CN" altLang="en-US" smtClean="0"/>
              <a:t>‹#›</a:t>
            </a:fld>
            <a:endParaRPr lang="zh-CN" altLang="en-US"/>
          </a:p>
        </p:txBody>
      </p:sp>
    </p:spTree>
    <p:extLst>
      <p:ext uri="{BB962C8B-B14F-4D97-AF65-F5344CB8AC3E}">
        <p14:creationId xmlns:p14="http://schemas.microsoft.com/office/powerpoint/2010/main" val="2561695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98E9D7-389C-4EF2-974D-1E2900F9D726}" type="datetimeFigureOut">
              <a:rPr lang="zh-CN" altLang="en-US" smtClean="0"/>
              <a:t>2018/12/3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8ED44C6-B28A-48DF-9AF2-2B9579F31900}" type="slidenum">
              <a:rPr lang="zh-CN" altLang="en-US" smtClean="0"/>
              <a:t>‹#›</a:t>
            </a:fld>
            <a:endParaRPr lang="zh-CN" altLang="en-US"/>
          </a:p>
        </p:txBody>
      </p:sp>
    </p:spTree>
    <p:extLst>
      <p:ext uri="{BB962C8B-B14F-4D97-AF65-F5344CB8AC3E}">
        <p14:creationId xmlns:p14="http://schemas.microsoft.com/office/powerpoint/2010/main" val="4118153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7E98E9D7-389C-4EF2-974D-1E2900F9D726}" type="datetimeFigureOut">
              <a:rPr lang="zh-CN" altLang="en-US" smtClean="0"/>
              <a:t>2018/12/3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8ED44C6-B28A-48DF-9AF2-2B9579F31900}" type="slidenum">
              <a:rPr lang="zh-CN" altLang="en-US" smtClean="0"/>
              <a:t>‹#›</a:t>
            </a:fld>
            <a:endParaRPr lang="zh-CN" altLang="en-US"/>
          </a:p>
        </p:txBody>
      </p:sp>
    </p:spTree>
    <p:extLst>
      <p:ext uri="{BB962C8B-B14F-4D97-AF65-F5344CB8AC3E}">
        <p14:creationId xmlns:p14="http://schemas.microsoft.com/office/powerpoint/2010/main" val="2532176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E98E9D7-389C-4EF2-974D-1E2900F9D726}" type="datetimeFigureOut">
              <a:rPr lang="zh-CN" altLang="en-US" smtClean="0"/>
              <a:t>2018/12/3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8ED44C6-B28A-48DF-9AF2-2B9579F31900}" type="slidenum">
              <a:rPr lang="zh-CN" altLang="en-US" smtClean="0"/>
              <a:t>‹#›</a:t>
            </a:fld>
            <a:endParaRPr lang="zh-CN" altLang="en-US"/>
          </a:p>
        </p:txBody>
      </p:sp>
    </p:spTree>
    <p:extLst>
      <p:ext uri="{BB962C8B-B14F-4D97-AF65-F5344CB8AC3E}">
        <p14:creationId xmlns:p14="http://schemas.microsoft.com/office/powerpoint/2010/main" val="3458065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45127" y="2507550"/>
            <a:ext cx="5156200"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7550"/>
            <a:ext cx="5181601"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fld id="{7E98E9D7-389C-4EF2-974D-1E2900F9D726}" type="datetimeFigureOut">
              <a:rPr lang="zh-CN" altLang="en-US" smtClean="0"/>
              <a:t>2018/12/3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8ED44C6-B28A-48DF-9AF2-2B9579F31900}" type="slidenum">
              <a:rPr lang="zh-CN" altLang="en-US" smtClean="0"/>
              <a:t>‹#›</a:t>
            </a:fld>
            <a:endParaRPr lang="zh-CN" altLang="en-US"/>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3200758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E98E9D7-389C-4EF2-974D-1E2900F9D726}" type="datetimeFigureOut">
              <a:rPr lang="zh-CN" altLang="en-US" smtClean="0"/>
              <a:t>2018/12/3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8ED44C6-B28A-48DF-9AF2-2B9579F31900}" type="slidenum">
              <a:rPr lang="zh-CN" altLang="en-US" smtClean="0"/>
              <a:t>‹#›</a:t>
            </a:fld>
            <a:endParaRPr lang="zh-CN" altLang="en-US"/>
          </a:p>
        </p:txBody>
      </p:sp>
      <p:sp>
        <p:nvSpPr>
          <p:cNvPr id="6" name="Title 5"/>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3909166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98E9D7-389C-4EF2-974D-1E2900F9D726}" type="datetimeFigureOut">
              <a:rPr lang="zh-CN" altLang="en-US" smtClean="0"/>
              <a:t>2018/12/3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8ED44C6-B28A-48DF-9AF2-2B9579F31900}" type="slidenum">
              <a:rPr lang="zh-CN" altLang="en-US" smtClean="0"/>
              <a:t>‹#›</a:t>
            </a:fld>
            <a:endParaRPr lang="zh-CN" altLang="en-US"/>
          </a:p>
        </p:txBody>
      </p:sp>
    </p:spTree>
    <p:extLst>
      <p:ext uri="{BB962C8B-B14F-4D97-AF65-F5344CB8AC3E}">
        <p14:creationId xmlns:p14="http://schemas.microsoft.com/office/powerpoint/2010/main" val="2548873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zh-CN" altLang="en-US"/>
              <a:t>单击此处编辑母版标题样式</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7E98E9D7-389C-4EF2-974D-1E2900F9D726}" type="datetimeFigureOut">
              <a:rPr lang="zh-CN" altLang="en-US" smtClean="0"/>
              <a:t>2018/12/3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8ED44C6-B28A-48DF-9AF2-2B9579F31900}" type="slidenum">
              <a:rPr lang="zh-CN" altLang="en-US" smtClean="0"/>
              <a:t>‹#›</a:t>
            </a:fld>
            <a:endParaRPr lang="zh-CN" altLang="en-US"/>
          </a:p>
        </p:txBody>
      </p:sp>
    </p:spTree>
    <p:extLst>
      <p:ext uri="{BB962C8B-B14F-4D97-AF65-F5344CB8AC3E}">
        <p14:creationId xmlns:p14="http://schemas.microsoft.com/office/powerpoint/2010/main" val="191139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7E98E9D7-389C-4EF2-974D-1E2900F9D726}" type="datetimeFigureOut">
              <a:rPr lang="zh-CN" altLang="en-US" smtClean="0"/>
              <a:t>2018/12/3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8ED44C6-B28A-48DF-9AF2-2B9579F31900}" type="slidenum">
              <a:rPr lang="zh-CN" altLang="en-US" smtClean="0"/>
              <a:t>‹#›</a:t>
            </a:fld>
            <a:endParaRPr lang="zh-CN" altLang="en-US"/>
          </a:p>
        </p:txBody>
      </p:sp>
    </p:spTree>
    <p:extLst>
      <p:ext uri="{BB962C8B-B14F-4D97-AF65-F5344CB8AC3E}">
        <p14:creationId xmlns:p14="http://schemas.microsoft.com/office/powerpoint/2010/main" val="69221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E98E9D7-389C-4EF2-974D-1E2900F9D726}" type="datetimeFigureOut">
              <a:rPr lang="zh-CN" altLang="en-US" smtClean="0"/>
              <a:t>2018/12/3</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zh-CN"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28ED44C6-B28A-48DF-9AF2-2B9579F31900}" type="slidenum">
              <a:rPr lang="zh-CN" altLang="en-US" smtClean="0"/>
              <a:t>‹#›</a:t>
            </a:fld>
            <a:endParaRPr lang="zh-CN" altLang="en-US"/>
          </a:p>
        </p:txBody>
      </p:sp>
    </p:spTree>
    <p:extLst>
      <p:ext uri="{BB962C8B-B14F-4D97-AF65-F5344CB8AC3E}">
        <p14:creationId xmlns:p14="http://schemas.microsoft.com/office/powerpoint/2010/main" val="390487191"/>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upload.wikimedia.org/wikipedia/commons/d/d3/Gregor_Mendel.png"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36.jpg"/><Relationship Id="rId11" Type="http://schemas.openxmlformats.org/officeDocument/2006/relationships/image" Target="../media/image41.jpg"/><Relationship Id="rId5" Type="http://schemas.openxmlformats.org/officeDocument/2006/relationships/image" Target="../media/image35.jpg"/><Relationship Id="rId10" Type="http://schemas.openxmlformats.org/officeDocument/2006/relationships/image" Target="../media/image40.jpg"/><Relationship Id="rId4" Type="http://schemas.openxmlformats.org/officeDocument/2006/relationships/image" Target="../media/image34.jpg"/><Relationship Id="rId9" Type="http://schemas.openxmlformats.org/officeDocument/2006/relationships/image" Target="../media/image39.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66.jpg"/><Relationship Id="rId3" Type="http://schemas.openxmlformats.org/officeDocument/2006/relationships/image" Target="../media/image61.gif"/><Relationship Id="rId7" Type="http://schemas.openxmlformats.org/officeDocument/2006/relationships/image" Target="../media/image65.gif"/><Relationship Id="rId2" Type="http://schemas.openxmlformats.org/officeDocument/2006/relationships/hyperlink" Target="http://www.google.com.sg/url?sa=i&amp;rct=j&amp;q=&amp;esrc=s&amp;source=images&amp;cd=&amp;cad=rja&amp;uact=8&amp;ved=0ahUKEwiz2u-Yx-PZAhXBqY8KHSsrCVMQjRwIBg&amp;url=http://news.bbc.co.uk/2/hi/sci/tech/8660940.stm&amp;psig=AOvVaw0Ktd7M1ATfFL82lFy0ewAV&amp;ust=1520833154056243" TargetMode="External"/><Relationship Id="rId1" Type="http://schemas.openxmlformats.org/officeDocument/2006/relationships/slideLayout" Target="../slideLayouts/slideLayout2.xml"/><Relationship Id="rId6" Type="http://schemas.openxmlformats.org/officeDocument/2006/relationships/image" Target="../media/image64.gif"/><Relationship Id="rId5" Type="http://schemas.openxmlformats.org/officeDocument/2006/relationships/image" Target="../media/image63.jpg"/><Relationship Id="rId4" Type="http://schemas.openxmlformats.org/officeDocument/2006/relationships/image" Target="../media/image62.jpg"/><Relationship Id="rId9" Type="http://schemas.openxmlformats.org/officeDocument/2006/relationships/image" Target="../media/image67.jpg"/></Relationships>
</file>

<file path=ppt/slides/_rels/slide44.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g"/><Relationship Id="rId1" Type="http://schemas.openxmlformats.org/officeDocument/2006/relationships/slideLayout" Target="../slideLayouts/slideLayout2.xml"/><Relationship Id="rId6" Type="http://schemas.openxmlformats.org/officeDocument/2006/relationships/image" Target="../media/image72.jpg"/><Relationship Id="rId5" Type="http://schemas.openxmlformats.org/officeDocument/2006/relationships/image" Target="../media/image71.jpg"/><Relationship Id="rId4" Type="http://schemas.openxmlformats.org/officeDocument/2006/relationships/image" Target="../media/image70.jpg"/></Relationships>
</file>

<file path=ppt/slides/_rels/slide4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2.xml"/><Relationship Id="rId4" Type="http://schemas.openxmlformats.org/officeDocument/2006/relationships/image" Target="../media/image75.jpg"/></Relationships>
</file>

<file path=ppt/slides/_rels/slide46.xml.rels><?xml version="1.0" encoding="UTF-8" standalone="yes"?>
<Relationships xmlns="http://schemas.openxmlformats.org/package/2006/relationships"><Relationship Id="rId3" Type="http://schemas.openxmlformats.org/officeDocument/2006/relationships/image" Target="../media/image77.jpg"/><Relationship Id="rId7" Type="http://schemas.openxmlformats.org/officeDocument/2006/relationships/image" Target="../media/image81.jpg"/><Relationship Id="rId2" Type="http://schemas.openxmlformats.org/officeDocument/2006/relationships/image" Target="../media/image76.jpg"/><Relationship Id="rId1" Type="http://schemas.openxmlformats.org/officeDocument/2006/relationships/slideLayout" Target="../slideLayouts/slideLayout2.xml"/><Relationship Id="rId6" Type="http://schemas.openxmlformats.org/officeDocument/2006/relationships/image" Target="../media/image80.jpg"/><Relationship Id="rId5" Type="http://schemas.openxmlformats.org/officeDocument/2006/relationships/image" Target="../media/image79.jpg"/><Relationship Id="rId4" Type="http://schemas.openxmlformats.org/officeDocument/2006/relationships/image" Target="../media/image78.jpg"/></Relationships>
</file>

<file path=ppt/slides/_rels/slide47.xml.rels><?xml version="1.0" encoding="UTF-8" standalone="yes"?>
<Relationships xmlns="http://schemas.openxmlformats.org/package/2006/relationships"><Relationship Id="rId2" Type="http://schemas.openxmlformats.org/officeDocument/2006/relationships/hyperlink" Target="mailto:weiweizhai@ioz.ac.c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3EDD119B-6BFA-4C3F-90CE-97DAFD604EC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9">
            <a:extLst>
              <a:ext uri="{FF2B5EF4-FFF2-40B4-BE49-F238E27FC236}">
                <a16:creationId xmlns:a16="http://schemas.microsoft.com/office/drawing/2014/main" id="{DC1572D0-F0FD-4D84-8F82-DC59140EB9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标题 1">
            <a:extLst>
              <a:ext uri="{FF2B5EF4-FFF2-40B4-BE49-F238E27FC236}">
                <a16:creationId xmlns:a16="http://schemas.microsoft.com/office/drawing/2014/main" id="{6BEE9742-D095-48D4-A5FD-743C9909F7AB}"/>
              </a:ext>
            </a:extLst>
          </p:cNvPr>
          <p:cNvSpPr>
            <a:spLocks noGrp="1"/>
          </p:cNvSpPr>
          <p:nvPr>
            <p:ph type="ctrTitle"/>
          </p:nvPr>
        </p:nvSpPr>
        <p:spPr>
          <a:xfrm>
            <a:off x="4380588" y="965199"/>
            <a:ext cx="6766078" cy="4927601"/>
          </a:xfrm>
        </p:spPr>
        <p:txBody>
          <a:bodyPr anchor="ctr">
            <a:normAutofit/>
          </a:bodyPr>
          <a:lstStyle/>
          <a:p>
            <a:pPr algn="l"/>
            <a:r>
              <a:rPr lang="en-US" altLang="zh-CN" sz="4800" dirty="0">
                <a:solidFill>
                  <a:schemeClr val="bg1"/>
                </a:solidFill>
              </a:rPr>
              <a:t>Population Genetics in a nutshell: Part II</a:t>
            </a:r>
            <a:endParaRPr lang="zh-CN" altLang="en-US" sz="4800" dirty="0">
              <a:solidFill>
                <a:schemeClr val="bg1"/>
              </a:solidFill>
            </a:endParaRPr>
          </a:p>
        </p:txBody>
      </p:sp>
      <p:sp>
        <p:nvSpPr>
          <p:cNvPr id="3" name="副标题 2">
            <a:extLst>
              <a:ext uri="{FF2B5EF4-FFF2-40B4-BE49-F238E27FC236}">
                <a16:creationId xmlns:a16="http://schemas.microsoft.com/office/drawing/2014/main" id="{31408FB8-44E3-4E11-982C-EC47A128FF5E}"/>
              </a:ext>
            </a:extLst>
          </p:cNvPr>
          <p:cNvSpPr>
            <a:spLocks noGrp="1"/>
          </p:cNvSpPr>
          <p:nvPr>
            <p:ph type="subTitle" idx="1"/>
          </p:nvPr>
        </p:nvSpPr>
        <p:spPr>
          <a:xfrm>
            <a:off x="422032" y="965198"/>
            <a:ext cx="3633855" cy="4927602"/>
          </a:xfrm>
        </p:spPr>
        <p:txBody>
          <a:bodyPr anchor="ctr">
            <a:normAutofit/>
          </a:bodyPr>
          <a:lstStyle/>
          <a:p>
            <a:pPr algn="r"/>
            <a:r>
              <a:rPr lang="en-US" altLang="zh-CN" sz="2000" dirty="0">
                <a:solidFill>
                  <a:schemeClr val="accent4"/>
                </a:solidFill>
              </a:rPr>
              <a:t>Institute of Zoology, </a:t>
            </a:r>
          </a:p>
          <a:p>
            <a:pPr algn="r"/>
            <a:r>
              <a:rPr lang="en-US" altLang="zh-CN" sz="2000" dirty="0">
                <a:solidFill>
                  <a:schemeClr val="accent4"/>
                </a:solidFill>
              </a:rPr>
              <a:t>Chinese Academy of Sciences, Beijing, China</a:t>
            </a:r>
          </a:p>
          <a:p>
            <a:pPr algn="r"/>
            <a:endParaRPr lang="en-US" altLang="zh-CN" sz="2000" dirty="0">
              <a:solidFill>
                <a:schemeClr val="accent4"/>
              </a:solidFill>
            </a:endParaRPr>
          </a:p>
          <a:p>
            <a:pPr algn="r"/>
            <a:r>
              <a:rPr lang="en-US" altLang="zh-CN" sz="2000" dirty="0">
                <a:solidFill>
                  <a:schemeClr val="accent4"/>
                </a:solidFill>
              </a:rPr>
              <a:t>Dec 2018</a:t>
            </a:r>
          </a:p>
          <a:p>
            <a:pPr algn="r"/>
            <a:r>
              <a:rPr lang="en-US" altLang="zh-CN" sz="2000" dirty="0">
                <a:solidFill>
                  <a:schemeClr val="accent4"/>
                </a:solidFill>
              </a:rPr>
              <a:t>University of Science and Technology of China</a:t>
            </a:r>
            <a:endParaRPr lang="zh-CN" altLang="en-US" sz="2000" dirty="0">
              <a:solidFill>
                <a:schemeClr val="accent4"/>
              </a:solidFill>
            </a:endParaRPr>
          </a:p>
        </p:txBody>
      </p:sp>
    </p:spTree>
    <p:extLst>
      <p:ext uri="{BB962C8B-B14F-4D97-AF65-F5344CB8AC3E}">
        <p14:creationId xmlns:p14="http://schemas.microsoft.com/office/powerpoint/2010/main" val="236246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F68BF6-A129-4BE7-89E0-9BB3C637A57D}"/>
              </a:ext>
            </a:extLst>
          </p:cNvPr>
          <p:cNvSpPr>
            <a:spLocks noGrp="1"/>
          </p:cNvSpPr>
          <p:nvPr>
            <p:ph type="title"/>
          </p:nvPr>
        </p:nvSpPr>
        <p:spPr>
          <a:xfrm>
            <a:off x="648179" y="15082"/>
            <a:ext cx="10515600" cy="1325562"/>
          </a:xfrm>
        </p:spPr>
        <p:txBody>
          <a:bodyPr/>
          <a:lstStyle/>
          <a:p>
            <a:r>
              <a:rPr lang="en-US" altLang="zh-CN" dirty="0">
                <a:latin typeface="Arial" panose="020B0604020202020204" pitchFamily="34" charset="0"/>
                <a:cs typeface="Arial" panose="020B0604020202020204" pitchFamily="34" charset="0"/>
              </a:rPr>
              <a:t>How to derive the </a:t>
            </a:r>
            <a:r>
              <a:rPr lang="en-US" altLang="zh-CN">
                <a:latin typeface="Arial" panose="020B0604020202020204" pitchFamily="34" charset="0"/>
                <a:cs typeface="Arial" panose="020B0604020202020204" pitchFamily="34" charset="0"/>
              </a:rPr>
              <a:t>Molecular Clock? </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7411F0C0-8D44-49F3-90F4-07BBEFE6067A}"/>
              </a:ext>
            </a:extLst>
          </p:cNvPr>
          <p:cNvSpPr>
            <a:spLocks noGrp="1"/>
          </p:cNvSpPr>
          <p:nvPr>
            <p:ph idx="1"/>
          </p:nvPr>
        </p:nvSpPr>
        <p:spPr>
          <a:xfrm>
            <a:off x="648178" y="1603717"/>
            <a:ext cx="11093247" cy="4351337"/>
          </a:xfrm>
        </p:spPr>
        <p:txBody>
          <a:bodyPr/>
          <a:lstStyle/>
          <a:p>
            <a:r>
              <a:rPr lang="en-US" altLang="zh-CN" dirty="0">
                <a:latin typeface="Arial" panose="020B0604020202020204" pitchFamily="34" charset="0"/>
                <a:cs typeface="Arial" panose="020B0604020202020204" pitchFamily="34" charset="0"/>
              </a:rPr>
              <a:t>How many mutations are introduced in each generation for a population of size N? </a:t>
            </a: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When a mutation is introduced, what’s the frequency of the mutation? </a:t>
            </a: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What’s the probability of new mutations being fixed in the population? </a:t>
            </a: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3556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3A4BC5-B58C-4956-96B1-201DE68FE483}"/>
              </a:ext>
            </a:extLst>
          </p:cNvPr>
          <p:cNvSpPr>
            <a:spLocks noGrp="1"/>
          </p:cNvSpPr>
          <p:nvPr>
            <p:ph type="title"/>
          </p:nvPr>
        </p:nvSpPr>
        <p:spPr>
          <a:xfrm>
            <a:off x="0" y="1381119"/>
            <a:ext cx="12192000" cy="2851208"/>
          </a:xfrm>
        </p:spPr>
        <p:txBody>
          <a:bodyPr/>
          <a:lstStyle/>
          <a:p>
            <a:r>
              <a:rPr lang="en-US" altLang="zh-CN" dirty="0">
                <a:latin typeface="Arial" panose="020B0604020202020204" pitchFamily="34" charset="0"/>
                <a:cs typeface="Arial" panose="020B0604020202020204" pitchFamily="34" charset="0"/>
              </a:rPr>
              <a:t>2.5 Other forms of natural selection</a:t>
            </a:r>
            <a:endParaRPr lang="zh-CN" altLang="en-US" dirty="0">
              <a:latin typeface="Arial" panose="020B0604020202020204" pitchFamily="34" charset="0"/>
              <a:cs typeface="Arial" panose="020B0604020202020204" pitchFamily="34" charset="0"/>
            </a:endParaRPr>
          </a:p>
        </p:txBody>
      </p:sp>
      <p:sp>
        <p:nvSpPr>
          <p:cNvPr id="3" name="文本占位符 2">
            <a:extLst>
              <a:ext uri="{FF2B5EF4-FFF2-40B4-BE49-F238E27FC236}">
                <a16:creationId xmlns:a16="http://schemas.microsoft.com/office/drawing/2014/main" id="{63C8199D-F2E4-466E-A577-E345B3D2DCDE}"/>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16351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4BAA79-ED8D-4B31-9E14-5ACDCA295D20}"/>
              </a:ext>
            </a:extLst>
          </p:cNvPr>
          <p:cNvSpPr>
            <a:spLocks noGrp="1"/>
          </p:cNvSpPr>
          <p:nvPr>
            <p:ph type="title"/>
          </p:nvPr>
        </p:nvSpPr>
        <p:spPr>
          <a:xfrm>
            <a:off x="838200" y="0"/>
            <a:ext cx="10515600" cy="1325562"/>
          </a:xfrm>
        </p:spPr>
        <p:txBody>
          <a:bodyPr/>
          <a:lstStyle/>
          <a:p>
            <a:r>
              <a:rPr lang="en-US" altLang="zh-CN" dirty="0">
                <a:latin typeface="Arial" panose="020B0604020202020204" pitchFamily="34" charset="0"/>
                <a:cs typeface="Arial" panose="020B0604020202020204" pitchFamily="34" charset="0"/>
              </a:rPr>
              <a:t>Stabilizing selection</a:t>
            </a:r>
            <a:endParaRPr lang="zh-CN" altLang="en-US" dirty="0">
              <a:latin typeface="Arial" panose="020B0604020202020204" pitchFamily="34" charset="0"/>
              <a:cs typeface="Arial" panose="020B0604020202020204" pitchFamily="34" charset="0"/>
            </a:endParaRPr>
          </a:p>
        </p:txBody>
      </p:sp>
      <p:pic>
        <p:nvPicPr>
          <p:cNvPr id="5" name="内容占位符 4">
            <a:extLst>
              <a:ext uri="{FF2B5EF4-FFF2-40B4-BE49-F238E27FC236}">
                <a16:creationId xmlns:a16="http://schemas.microsoft.com/office/drawing/2014/main" id="{8734F20F-F28B-4C12-BF03-7E819390B3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725" y="1876424"/>
            <a:ext cx="6628167" cy="4387215"/>
          </a:xfrm>
        </p:spPr>
      </p:pic>
      <p:sp>
        <p:nvSpPr>
          <p:cNvPr id="6" name="文本框 5">
            <a:extLst>
              <a:ext uri="{FF2B5EF4-FFF2-40B4-BE49-F238E27FC236}">
                <a16:creationId xmlns:a16="http://schemas.microsoft.com/office/drawing/2014/main" id="{AF8D1681-2C8E-4085-9A1B-625BB516BDB1}"/>
              </a:ext>
            </a:extLst>
          </p:cNvPr>
          <p:cNvSpPr txBox="1"/>
          <p:nvPr/>
        </p:nvSpPr>
        <p:spPr>
          <a:xfrm>
            <a:off x="5682594" y="1633081"/>
            <a:ext cx="6277681" cy="1200329"/>
          </a:xfrm>
          <a:prstGeom prst="rect">
            <a:avLst/>
          </a:prstGeom>
          <a:noFill/>
        </p:spPr>
        <p:txBody>
          <a:bodyPr wrap="none" rtlCol="0">
            <a:spAutoFit/>
          </a:bodyPr>
          <a:lstStyle/>
          <a:p>
            <a:r>
              <a:rPr lang="en-SG" altLang="zh-CN" sz="2400" dirty="0">
                <a:latin typeface="Arial" panose="020B0604020202020204" pitchFamily="34" charset="0"/>
                <a:cs typeface="Arial" panose="020B0604020202020204" pitchFamily="34" charset="0"/>
              </a:rPr>
              <a:t>When selective pressures select against the </a:t>
            </a:r>
          </a:p>
          <a:p>
            <a:r>
              <a:rPr lang="en-SG" altLang="zh-CN" sz="2400" dirty="0">
                <a:latin typeface="Arial" panose="020B0604020202020204" pitchFamily="34" charset="0"/>
                <a:cs typeface="Arial" panose="020B0604020202020204" pitchFamily="34" charset="0"/>
              </a:rPr>
              <a:t>two extremes of a trait, the population </a:t>
            </a:r>
          </a:p>
          <a:p>
            <a:r>
              <a:rPr lang="en-SG" altLang="zh-CN" sz="2400" dirty="0">
                <a:latin typeface="Arial" panose="020B0604020202020204" pitchFamily="34" charset="0"/>
                <a:cs typeface="Arial" panose="020B0604020202020204" pitchFamily="34" charset="0"/>
              </a:rPr>
              <a:t>experiences stabilizing selection.</a:t>
            </a:r>
            <a:endParaRPr lang="zh-CN" altLang="en-US" sz="2400" dirty="0">
              <a:latin typeface="Arial" panose="020B0604020202020204" pitchFamily="34" charset="0"/>
              <a:cs typeface="Arial" panose="020B0604020202020204" pitchFamily="34" charset="0"/>
            </a:endParaRPr>
          </a:p>
        </p:txBody>
      </p:sp>
      <p:pic>
        <p:nvPicPr>
          <p:cNvPr id="9" name="图片 8" descr="图片包含 树, 户外, 户外艺术系列, 猛禽巢&#10;&#10;已生成极高可信度的说明">
            <a:extLst>
              <a:ext uri="{FF2B5EF4-FFF2-40B4-BE49-F238E27FC236}">
                <a16:creationId xmlns:a16="http://schemas.microsoft.com/office/drawing/2014/main" id="{B0A6CB0C-1AFF-43E9-A4AB-655918B1B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668" y="3140929"/>
            <a:ext cx="4478831" cy="2985888"/>
          </a:xfrm>
          <a:prstGeom prst="rect">
            <a:avLst/>
          </a:prstGeom>
        </p:spPr>
      </p:pic>
    </p:spTree>
    <p:extLst>
      <p:ext uri="{BB962C8B-B14F-4D97-AF65-F5344CB8AC3E}">
        <p14:creationId xmlns:p14="http://schemas.microsoft.com/office/powerpoint/2010/main" val="2260772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FAE091-2D4D-463F-A637-58299B945885}"/>
              </a:ext>
            </a:extLst>
          </p:cNvPr>
          <p:cNvSpPr>
            <a:spLocks noGrp="1"/>
          </p:cNvSpPr>
          <p:nvPr>
            <p:ph type="title"/>
          </p:nvPr>
        </p:nvSpPr>
        <p:spPr>
          <a:xfrm>
            <a:off x="654627" y="175260"/>
            <a:ext cx="10515600" cy="1325562"/>
          </a:xfrm>
        </p:spPr>
        <p:txBody>
          <a:bodyPr/>
          <a:lstStyle/>
          <a:p>
            <a:r>
              <a:rPr lang="en-US" altLang="zh-CN" dirty="0">
                <a:latin typeface="Arial" panose="020B0604020202020204" pitchFamily="34" charset="0"/>
                <a:cs typeface="Arial" panose="020B0604020202020204" pitchFamily="34" charset="0"/>
              </a:rPr>
              <a:t>Directional selection</a:t>
            </a:r>
            <a:endParaRPr lang="zh-CN" altLang="en-US" dirty="0">
              <a:latin typeface="Arial" panose="020B0604020202020204" pitchFamily="34" charset="0"/>
              <a:cs typeface="Arial" panose="020B0604020202020204" pitchFamily="34" charset="0"/>
            </a:endParaRPr>
          </a:p>
        </p:txBody>
      </p:sp>
      <p:pic>
        <p:nvPicPr>
          <p:cNvPr id="5" name="内容占位符 4">
            <a:extLst>
              <a:ext uri="{FF2B5EF4-FFF2-40B4-BE49-F238E27FC236}">
                <a16:creationId xmlns:a16="http://schemas.microsoft.com/office/drawing/2014/main" id="{363D9FFA-6C8C-4B25-A5E8-4ED28A0F03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276" y="2095500"/>
            <a:ext cx="6808543" cy="3371850"/>
          </a:xfrm>
        </p:spPr>
      </p:pic>
      <p:sp>
        <p:nvSpPr>
          <p:cNvPr id="6" name="文本框 5">
            <a:extLst>
              <a:ext uri="{FF2B5EF4-FFF2-40B4-BE49-F238E27FC236}">
                <a16:creationId xmlns:a16="http://schemas.microsoft.com/office/drawing/2014/main" id="{B7EBE2D4-DBAE-4510-A42D-1C288838D774}"/>
              </a:ext>
            </a:extLst>
          </p:cNvPr>
          <p:cNvSpPr txBox="1"/>
          <p:nvPr/>
        </p:nvSpPr>
        <p:spPr>
          <a:xfrm>
            <a:off x="5705929" y="1859340"/>
            <a:ext cx="6486071" cy="1569660"/>
          </a:xfrm>
          <a:prstGeom prst="rect">
            <a:avLst/>
          </a:prstGeom>
          <a:noFill/>
        </p:spPr>
        <p:txBody>
          <a:bodyPr wrap="none" rtlCol="0">
            <a:spAutoFit/>
          </a:bodyPr>
          <a:lstStyle/>
          <a:p>
            <a:r>
              <a:rPr lang="en-SG" altLang="zh-CN" sz="2400" dirty="0">
                <a:latin typeface="Arial" panose="020B0604020202020204" pitchFamily="34" charset="0"/>
                <a:cs typeface="Arial" panose="020B0604020202020204" pitchFamily="34" charset="0"/>
              </a:rPr>
              <a:t>In directional selection, one extreme of the </a:t>
            </a:r>
          </a:p>
          <a:p>
            <a:r>
              <a:rPr lang="en-SG" altLang="zh-CN" sz="2400" dirty="0">
                <a:latin typeface="Arial" panose="020B0604020202020204" pitchFamily="34" charset="0"/>
                <a:cs typeface="Arial" panose="020B0604020202020204" pitchFamily="34" charset="0"/>
              </a:rPr>
              <a:t>trait distribution experiences selection against </a:t>
            </a:r>
          </a:p>
          <a:p>
            <a:r>
              <a:rPr lang="en-SG" altLang="zh-CN" sz="2400" dirty="0">
                <a:latin typeface="Arial" panose="020B0604020202020204" pitchFamily="34" charset="0"/>
                <a:cs typeface="Arial" panose="020B0604020202020204" pitchFamily="34" charset="0"/>
              </a:rPr>
              <a:t>it. The result is that the population's trait </a:t>
            </a:r>
          </a:p>
          <a:p>
            <a:r>
              <a:rPr lang="en-SG" altLang="zh-CN" sz="2400" dirty="0">
                <a:latin typeface="Arial" panose="020B0604020202020204" pitchFamily="34" charset="0"/>
                <a:cs typeface="Arial" panose="020B0604020202020204" pitchFamily="34" charset="0"/>
              </a:rPr>
              <a:t>distribution shifts toward the other extreme.</a:t>
            </a:r>
            <a:endParaRPr lang="zh-CN" altLang="en-US" sz="2400" dirty="0">
              <a:latin typeface="Arial" panose="020B0604020202020204" pitchFamily="34" charset="0"/>
              <a:cs typeface="Arial" panose="020B0604020202020204" pitchFamily="34" charset="0"/>
            </a:endParaRPr>
          </a:p>
        </p:txBody>
      </p:sp>
      <p:pic>
        <p:nvPicPr>
          <p:cNvPr id="7" name="图片 6" descr="图片包含 动物, 张, 昆虫, 汽车&#10;&#10;已生成高可信度的说明">
            <a:extLst>
              <a:ext uri="{FF2B5EF4-FFF2-40B4-BE49-F238E27FC236}">
                <a16:creationId xmlns:a16="http://schemas.microsoft.com/office/drawing/2014/main" id="{82166A7A-AF30-4B48-A957-0DCBA42A8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9302" y="3956528"/>
            <a:ext cx="2982215" cy="2259254"/>
          </a:xfrm>
          <a:prstGeom prst="rect">
            <a:avLst/>
          </a:prstGeom>
        </p:spPr>
      </p:pic>
    </p:spTree>
    <p:extLst>
      <p:ext uri="{BB962C8B-B14F-4D97-AF65-F5344CB8AC3E}">
        <p14:creationId xmlns:p14="http://schemas.microsoft.com/office/powerpoint/2010/main" val="1556215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E478D0-C797-4439-A78C-38D5FAE4327E}"/>
              </a:ext>
            </a:extLst>
          </p:cNvPr>
          <p:cNvSpPr>
            <a:spLocks noGrp="1"/>
          </p:cNvSpPr>
          <p:nvPr>
            <p:ph type="title"/>
          </p:nvPr>
        </p:nvSpPr>
        <p:spPr>
          <a:xfrm>
            <a:off x="323850" y="201921"/>
            <a:ext cx="10515600" cy="1325562"/>
          </a:xfrm>
        </p:spPr>
        <p:txBody>
          <a:bodyPr/>
          <a:lstStyle/>
          <a:p>
            <a:r>
              <a:rPr lang="en-US" altLang="zh-CN" dirty="0">
                <a:latin typeface="Arial" panose="020B0604020202020204" pitchFamily="34" charset="0"/>
                <a:cs typeface="Arial" panose="020B0604020202020204" pitchFamily="34" charset="0"/>
              </a:rPr>
              <a:t>Diversifying (Disruptive) selection</a:t>
            </a:r>
            <a:endParaRPr lang="zh-CN" altLang="en-US" dirty="0">
              <a:latin typeface="Arial" panose="020B0604020202020204" pitchFamily="34" charset="0"/>
              <a:cs typeface="Arial" panose="020B0604020202020204" pitchFamily="34" charset="0"/>
            </a:endParaRPr>
          </a:p>
        </p:txBody>
      </p:sp>
      <p:pic>
        <p:nvPicPr>
          <p:cNvPr id="10" name="内容占位符 9">
            <a:extLst>
              <a:ext uri="{FF2B5EF4-FFF2-40B4-BE49-F238E27FC236}">
                <a16:creationId xmlns:a16="http://schemas.microsoft.com/office/drawing/2014/main" id="{5B1507AF-907E-47BD-ABB1-BB901E883F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58246"/>
            <a:ext cx="6808744" cy="4166303"/>
          </a:xfrm>
        </p:spPr>
      </p:pic>
      <p:sp>
        <p:nvSpPr>
          <p:cNvPr id="11" name="文本框 10">
            <a:extLst>
              <a:ext uri="{FF2B5EF4-FFF2-40B4-BE49-F238E27FC236}">
                <a16:creationId xmlns:a16="http://schemas.microsoft.com/office/drawing/2014/main" id="{96F043AA-E064-4BFB-A232-331693184CA9}"/>
              </a:ext>
            </a:extLst>
          </p:cNvPr>
          <p:cNvSpPr txBox="1"/>
          <p:nvPr/>
        </p:nvSpPr>
        <p:spPr>
          <a:xfrm>
            <a:off x="6325485" y="1758246"/>
            <a:ext cx="5739905" cy="1569660"/>
          </a:xfrm>
          <a:prstGeom prst="rect">
            <a:avLst/>
          </a:prstGeom>
          <a:noFill/>
        </p:spPr>
        <p:txBody>
          <a:bodyPr wrap="none" rtlCol="0">
            <a:spAutoFit/>
          </a:bodyPr>
          <a:lstStyle/>
          <a:p>
            <a:r>
              <a:rPr lang="en-SG" altLang="zh-CN" sz="2400" dirty="0">
                <a:latin typeface="Arial" panose="020B0604020202020204" pitchFamily="34" charset="0"/>
                <a:cs typeface="Arial" panose="020B0604020202020204" pitchFamily="34" charset="0"/>
              </a:rPr>
              <a:t>In disruptive selection, selection </a:t>
            </a:r>
          </a:p>
          <a:p>
            <a:r>
              <a:rPr lang="en-SG" altLang="zh-CN" sz="2400" dirty="0">
                <a:latin typeface="Arial" panose="020B0604020202020204" pitchFamily="34" charset="0"/>
                <a:cs typeface="Arial" panose="020B0604020202020204" pitchFamily="34" charset="0"/>
              </a:rPr>
              <a:t>pressures act against individuals in the </a:t>
            </a:r>
          </a:p>
          <a:p>
            <a:r>
              <a:rPr lang="en-SG" altLang="zh-CN" sz="2400" dirty="0">
                <a:latin typeface="Arial" panose="020B0604020202020204" pitchFamily="34" charset="0"/>
                <a:cs typeface="Arial" panose="020B0604020202020204" pitchFamily="34" charset="0"/>
              </a:rPr>
              <a:t>middle of the trait distribution. The result </a:t>
            </a:r>
          </a:p>
          <a:p>
            <a:r>
              <a:rPr lang="en-SG" altLang="zh-CN" sz="2400" dirty="0">
                <a:latin typeface="Arial" panose="020B0604020202020204" pitchFamily="34" charset="0"/>
                <a:cs typeface="Arial" panose="020B0604020202020204" pitchFamily="34" charset="0"/>
              </a:rPr>
              <a:t>is a bimodal, or two-peaked,</a:t>
            </a:r>
            <a:endParaRPr lang="zh-CN" altLang="en-US" sz="2400" dirty="0">
              <a:latin typeface="Arial" panose="020B0604020202020204" pitchFamily="34" charset="0"/>
              <a:cs typeface="Arial" panose="020B0604020202020204" pitchFamily="34" charset="0"/>
            </a:endParaRPr>
          </a:p>
        </p:txBody>
      </p:sp>
      <p:pic>
        <p:nvPicPr>
          <p:cNvPr id="3" name="图片 2">
            <a:extLst>
              <a:ext uri="{FF2B5EF4-FFF2-40B4-BE49-F238E27FC236}">
                <a16:creationId xmlns:a16="http://schemas.microsoft.com/office/drawing/2014/main" id="{86A89F2D-2B26-4151-8019-44D80AD02A12}"/>
              </a:ext>
            </a:extLst>
          </p:cNvPr>
          <p:cNvPicPr>
            <a:picLocks noChangeAspect="1"/>
          </p:cNvPicPr>
          <p:nvPr/>
        </p:nvPicPr>
        <p:blipFill>
          <a:blip r:embed="rId3"/>
          <a:stretch>
            <a:fillRect/>
          </a:stretch>
        </p:blipFill>
        <p:spPr>
          <a:xfrm>
            <a:off x="7752684" y="3515457"/>
            <a:ext cx="3086766" cy="3097410"/>
          </a:xfrm>
          <a:prstGeom prst="rect">
            <a:avLst/>
          </a:prstGeom>
        </p:spPr>
      </p:pic>
    </p:spTree>
    <p:extLst>
      <p:ext uri="{BB962C8B-B14F-4D97-AF65-F5344CB8AC3E}">
        <p14:creationId xmlns:p14="http://schemas.microsoft.com/office/powerpoint/2010/main" val="1593054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F85F80-398D-4D76-89B9-E97121BFBDBB}"/>
              </a:ext>
            </a:extLst>
          </p:cNvPr>
          <p:cNvSpPr>
            <a:spLocks noGrp="1"/>
          </p:cNvSpPr>
          <p:nvPr>
            <p:ph type="title"/>
          </p:nvPr>
        </p:nvSpPr>
        <p:spPr>
          <a:xfrm>
            <a:off x="845127" y="15082"/>
            <a:ext cx="10515600" cy="1325562"/>
          </a:xfrm>
        </p:spPr>
        <p:txBody>
          <a:bodyPr/>
          <a:lstStyle/>
          <a:p>
            <a:r>
              <a:rPr lang="en-US" altLang="zh-CN" dirty="0">
                <a:latin typeface="Arial" panose="020B0604020202020204" pitchFamily="34" charset="0"/>
                <a:cs typeface="Arial" panose="020B0604020202020204" pitchFamily="34" charset="0"/>
              </a:rPr>
              <a:t>Frequency dependent selection</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6272C2A0-D5AF-4B30-B541-4C4FD92D1F1F}"/>
              </a:ext>
            </a:extLst>
          </p:cNvPr>
          <p:cNvSpPr>
            <a:spLocks noGrp="1"/>
          </p:cNvSpPr>
          <p:nvPr>
            <p:ph idx="1"/>
          </p:nvPr>
        </p:nvSpPr>
        <p:spPr>
          <a:xfrm>
            <a:off x="438150" y="1340644"/>
            <a:ext cx="11315699" cy="4351337"/>
          </a:xfrm>
        </p:spPr>
        <p:txBody>
          <a:bodyPr/>
          <a:lstStyle/>
          <a:p>
            <a:r>
              <a:rPr lang="en-SG" altLang="zh-CN" dirty="0">
                <a:latin typeface="Arial" panose="020B0604020202020204" pitchFamily="34" charset="0"/>
                <a:cs typeface="Arial" panose="020B0604020202020204" pitchFamily="34" charset="0"/>
              </a:rPr>
              <a:t>Frequency-dependent Selection: selection </a:t>
            </a:r>
            <a:r>
              <a:rPr lang="en-SG" altLang="zh-CN" dirty="0" err="1">
                <a:latin typeface="Arial" panose="020B0604020202020204" pitchFamily="34" charset="0"/>
                <a:cs typeface="Arial" panose="020B0604020202020204" pitchFamily="34" charset="0"/>
              </a:rPr>
              <a:t>favors</a:t>
            </a:r>
            <a:r>
              <a:rPr lang="en-SG" altLang="zh-CN" dirty="0">
                <a:latin typeface="Arial" panose="020B0604020202020204" pitchFamily="34" charset="0"/>
                <a:cs typeface="Arial" panose="020B0604020202020204" pitchFamily="34" charset="0"/>
              </a:rPr>
              <a:t> phenotypes that are either common (positive frequency-dependent selection) or rare (negative frequency-dependent selection).</a:t>
            </a:r>
            <a:endParaRPr lang="zh-CN" altLang="en-US" dirty="0">
              <a:latin typeface="Arial" panose="020B0604020202020204" pitchFamily="34" charset="0"/>
              <a:cs typeface="Arial" panose="020B0604020202020204" pitchFamily="34" charset="0"/>
            </a:endParaRPr>
          </a:p>
        </p:txBody>
      </p:sp>
      <p:pic>
        <p:nvPicPr>
          <p:cNvPr id="6" name="图片 5">
            <a:extLst>
              <a:ext uri="{FF2B5EF4-FFF2-40B4-BE49-F238E27FC236}">
                <a16:creationId xmlns:a16="http://schemas.microsoft.com/office/drawing/2014/main" id="{9AA694B5-B1B9-4515-B42D-49B408AC2B11}"/>
              </a:ext>
            </a:extLst>
          </p:cNvPr>
          <p:cNvPicPr>
            <a:picLocks noChangeAspect="1"/>
          </p:cNvPicPr>
          <p:nvPr/>
        </p:nvPicPr>
        <p:blipFill>
          <a:blip r:embed="rId2"/>
          <a:stretch>
            <a:fillRect/>
          </a:stretch>
        </p:blipFill>
        <p:spPr>
          <a:xfrm>
            <a:off x="6425597" y="2666206"/>
            <a:ext cx="4935130" cy="3883025"/>
          </a:xfrm>
          <a:prstGeom prst="rect">
            <a:avLst/>
          </a:prstGeom>
        </p:spPr>
      </p:pic>
      <p:pic>
        <p:nvPicPr>
          <p:cNvPr id="7" name="图片 6">
            <a:extLst>
              <a:ext uri="{FF2B5EF4-FFF2-40B4-BE49-F238E27FC236}">
                <a16:creationId xmlns:a16="http://schemas.microsoft.com/office/drawing/2014/main" id="{546A3E2C-FAD1-428A-87EB-06136395DF47}"/>
              </a:ext>
            </a:extLst>
          </p:cNvPr>
          <p:cNvPicPr>
            <a:picLocks noChangeAspect="1"/>
          </p:cNvPicPr>
          <p:nvPr/>
        </p:nvPicPr>
        <p:blipFill>
          <a:blip r:embed="rId3"/>
          <a:stretch>
            <a:fillRect/>
          </a:stretch>
        </p:blipFill>
        <p:spPr>
          <a:xfrm>
            <a:off x="177424" y="3232149"/>
            <a:ext cx="6114823" cy="3317082"/>
          </a:xfrm>
          <a:prstGeom prst="rect">
            <a:avLst/>
          </a:prstGeom>
        </p:spPr>
      </p:pic>
    </p:spTree>
    <p:extLst>
      <p:ext uri="{BB962C8B-B14F-4D97-AF65-F5344CB8AC3E}">
        <p14:creationId xmlns:p14="http://schemas.microsoft.com/office/powerpoint/2010/main" val="2853025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D6AE7D-901E-45AD-B122-4F7775D6411F}"/>
              </a:ext>
            </a:extLst>
          </p:cNvPr>
          <p:cNvSpPr>
            <a:spLocks noGrp="1"/>
          </p:cNvSpPr>
          <p:nvPr>
            <p:ph type="title"/>
          </p:nvPr>
        </p:nvSpPr>
        <p:spPr>
          <a:xfrm>
            <a:off x="99540" y="-280340"/>
            <a:ext cx="10515600" cy="1325562"/>
          </a:xfrm>
        </p:spPr>
        <p:txBody>
          <a:bodyPr/>
          <a:lstStyle/>
          <a:p>
            <a:r>
              <a:rPr lang="en-US" altLang="zh-CN" dirty="0">
                <a:latin typeface="Arial" panose="020B0604020202020204" pitchFamily="34" charset="0"/>
                <a:cs typeface="Arial" panose="020B0604020202020204" pitchFamily="34" charset="0"/>
              </a:rPr>
              <a:t>Sexual selection</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19CB3B7C-0685-40DD-AE5C-6E1D69E214A7}"/>
              </a:ext>
            </a:extLst>
          </p:cNvPr>
          <p:cNvSpPr>
            <a:spLocks noGrp="1"/>
          </p:cNvSpPr>
          <p:nvPr>
            <p:ph idx="1"/>
          </p:nvPr>
        </p:nvSpPr>
        <p:spPr>
          <a:xfrm>
            <a:off x="281354" y="763869"/>
            <a:ext cx="11910646" cy="4839493"/>
          </a:xfrm>
        </p:spPr>
        <p:txBody>
          <a:bodyPr/>
          <a:lstStyle/>
          <a:p>
            <a:r>
              <a:rPr lang="en-SG" altLang="zh-CN" dirty="0">
                <a:latin typeface="Arial" panose="020B0604020202020204" pitchFamily="34" charset="0"/>
                <a:cs typeface="Arial" panose="020B0604020202020204" pitchFamily="34" charset="0"/>
              </a:rPr>
              <a:t>The selection pressures on males and females to obtain </a:t>
            </a:r>
            <a:r>
              <a:rPr lang="en-SG" altLang="zh-CN" dirty="0" err="1">
                <a:latin typeface="Arial" panose="020B0604020202020204" pitchFamily="34" charset="0"/>
                <a:cs typeface="Arial" panose="020B0604020202020204" pitchFamily="34" charset="0"/>
              </a:rPr>
              <a:t>matings</a:t>
            </a:r>
            <a:r>
              <a:rPr lang="en-SG" altLang="zh-CN" dirty="0">
                <a:latin typeface="Arial" panose="020B0604020202020204" pitchFamily="34" charset="0"/>
                <a:cs typeface="Arial" panose="020B0604020202020204" pitchFamily="34" charset="0"/>
              </a:rPr>
              <a:t> is known as </a:t>
            </a:r>
            <a:r>
              <a:rPr lang="en-SG" altLang="zh-CN" b="1" dirty="0">
                <a:latin typeface="Arial" panose="020B0604020202020204" pitchFamily="34" charset="0"/>
                <a:cs typeface="Arial" panose="020B0604020202020204" pitchFamily="34" charset="0"/>
              </a:rPr>
              <a:t>sexual selection</a:t>
            </a:r>
            <a:r>
              <a:rPr lang="en-SG" altLang="zh-CN" dirty="0">
                <a:latin typeface="Arial" panose="020B0604020202020204" pitchFamily="34" charset="0"/>
                <a:cs typeface="Arial" panose="020B0604020202020204" pitchFamily="34" charset="0"/>
              </a:rPr>
              <a:t>. </a:t>
            </a:r>
          </a:p>
          <a:p>
            <a:r>
              <a:rPr lang="en-SG" altLang="zh-CN" dirty="0">
                <a:latin typeface="Arial" panose="020B0604020202020204" pitchFamily="34" charset="0"/>
                <a:cs typeface="Arial" panose="020B0604020202020204" pitchFamily="34" charset="0"/>
              </a:rPr>
              <a:t>Sexual selection takes two major forms: </a:t>
            </a:r>
            <a:r>
              <a:rPr lang="en-SG" altLang="zh-CN" b="1" dirty="0">
                <a:latin typeface="Arial" panose="020B0604020202020204" pitchFamily="34" charset="0"/>
                <a:cs typeface="Arial" panose="020B0604020202020204" pitchFamily="34" charset="0"/>
              </a:rPr>
              <a:t>intersexual selection </a:t>
            </a:r>
            <a:r>
              <a:rPr lang="en-SG" altLang="zh-CN" dirty="0">
                <a:latin typeface="Arial" panose="020B0604020202020204" pitchFamily="34" charset="0"/>
                <a:cs typeface="Arial" panose="020B0604020202020204" pitchFamily="34" charset="0"/>
              </a:rPr>
              <a:t>(also known as ‘mate choice’ or ‘female choice’) in which males compete with each other to be chosen by females; and </a:t>
            </a:r>
            <a:r>
              <a:rPr lang="en-SG" altLang="zh-CN" b="1" dirty="0" err="1">
                <a:latin typeface="Arial" panose="020B0604020202020204" pitchFamily="34" charset="0"/>
                <a:cs typeface="Arial" panose="020B0604020202020204" pitchFamily="34" charset="0"/>
              </a:rPr>
              <a:t>intrasexual</a:t>
            </a:r>
            <a:r>
              <a:rPr lang="en-SG" altLang="zh-CN" b="1" dirty="0">
                <a:latin typeface="Arial" panose="020B0604020202020204" pitchFamily="34" charset="0"/>
                <a:cs typeface="Arial" panose="020B0604020202020204" pitchFamily="34" charset="0"/>
              </a:rPr>
              <a:t> selection </a:t>
            </a:r>
            <a:r>
              <a:rPr lang="en-SG" altLang="zh-CN" dirty="0">
                <a:latin typeface="Arial" panose="020B0604020202020204" pitchFamily="34" charset="0"/>
                <a:cs typeface="Arial" panose="020B0604020202020204" pitchFamily="34" charset="0"/>
              </a:rPr>
              <a:t>(also known as ‘male–male competition’) in which members of the less limited sex (typically males) compete aggressively among themselves for access to the limiting sex.</a:t>
            </a:r>
            <a:endParaRPr lang="zh-CN" altLang="en-US" dirty="0">
              <a:latin typeface="Arial" panose="020B0604020202020204" pitchFamily="34" charset="0"/>
              <a:cs typeface="Arial" panose="020B0604020202020204" pitchFamily="34" charset="0"/>
            </a:endParaRPr>
          </a:p>
        </p:txBody>
      </p:sp>
      <p:pic>
        <p:nvPicPr>
          <p:cNvPr id="5" name="图片 4" descr="图片包含 草, 动物, 哺乳动物, 户外&#10;&#10;已生成极高可信度的说明">
            <a:extLst>
              <a:ext uri="{FF2B5EF4-FFF2-40B4-BE49-F238E27FC236}">
                <a16:creationId xmlns:a16="http://schemas.microsoft.com/office/drawing/2014/main" id="{7188DE02-C82E-4199-9BE5-1D425F5F3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7414" y="3798277"/>
            <a:ext cx="6213231" cy="3001406"/>
          </a:xfrm>
          <a:prstGeom prst="rect">
            <a:avLst/>
          </a:prstGeom>
        </p:spPr>
      </p:pic>
      <p:pic>
        <p:nvPicPr>
          <p:cNvPr id="8" name="图片 7" descr="图片包含 草, 鹑鸡, 雉科, 户外&#10;&#10;已生成极高可信度的说明">
            <a:extLst>
              <a:ext uri="{FF2B5EF4-FFF2-40B4-BE49-F238E27FC236}">
                <a16:creationId xmlns:a16="http://schemas.microsoft.com/office/drawing/2014/main" id="{A49D8594-40A5-4C1F-BFF9-7E04DF841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731" y="4097881"/>
            <a:ext cx="3669216" cy="2748802"/>
          </a:xfrm>
          <a:prstGeom prst="rect">
            <a:avLst/>
          </a:prstGeom>
        </p:spPr>
      </p:pic>
    </p:spTree>
    <p:extLst>
      <p:ext uri="{BB962C8B-B14F-4D97-AF65-F5344CB8AC3E}">
        <p14:creationId xmlns:p14="http://schemas.microsoft.com/office/powerpoint/2010/main" val="2205320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ADD822-82C3-4351-BF74-36E8290D3400}"/>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2.6 Recombination, linkage disequilibrium, genome wide association studies</a:t>
            </a:r>
            <a:endParaRPr lang="zh-CN" altLang="en-US" dirty="0">
              <a:latin typeface="Arial" panose="020B0604020202020204" pitchFamily="34" charset="0"/>
              <a:cs typeface="Arial" panose="020B0604020202020204" pitchFamily="34" charset="0"/>
            </a:endParaRPr>
          </a:p>
        </p:txBody>
      </p:sp>
      <p:sp>
        <p:nvSpPr>
          <p:cNvPr id="3" name="文本占位符 2">
            <a:extLst>
              <a:ext uri="{FF2B5EF4-FFF2-40B4-BE49-F238E27FC236}">
                <a16:creationId xmlns:a16="http://schemas.microsoft.com/office/drawing/2014/main" id="{C3FB6EEE-877F-4893-B87B-8BDCB83737E9}"/>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45415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BEB32B-A269-4FC9-AAA4-25DF0D57D766}"/>
              </a:ext>
            </a:extLst>
          </p:cNvPr>
          <p:cNvSpPr>
            <a:spLocks noGrp="1"/>
          </p:cNvSpPr>
          <p:nvPr>
            <p:ph type="title"/>
          </p:nvPr>
        </p:nvSpPr>
        <p:spPr>
          <a:xfrm>
            <a:off x="838200" y="15082"/>
            <a:ext cx="10515600" cy="1190866"/>
          </a:xfrm>
        </p:spPr>
        <p:txBody>
          <a:bodyPr/>
          <a:lstStyle/>
          <a:p>
            <a:r>
              <a:rPr lang="en-US" altLang="zh-CN" dirty="0">
                <a:latin typeface="Arial" panose="020B0604020202020204" pitchFamily="34" charset="0"/>
                <a:cs typeface="Arial" panose="020B0604020202020204" pitchFamily="34" charset="0"/>
              </a:rPr>
              <a:t>Recombination and statistical association</a:t>
            </a:r>
            <a:endParaRPr lang="zh-CN" altLang="en-US" dirty="0">
              <a:latin typeface="Arial" panose="020B0604020202020204" pitchFamily="34" charset="0"/>
              <a:cs typeface="Arial" panose="020B0604020202020204" pitchFamily="34" charset="0"/>
            </a:endParaRPr>
          </a:p>
        </p:txBody>
      </p:sp>
      <p:cxnSp>
        <p:nvCxnSpPr>
          <p:cNvPr id="5" name="直接连接符 4">
            <a:extLst>
              <a:ext uri="{FF2B5EF4-FFF2-40B4-BE49-F238E27FC236}">
                <a16:creationId xmlns:a16="http://schemas.microsoft.com/office/drawing/2014/main" id="{F7076277-E49E-4CD6-891A-28058AFEE3ED}"/>
              </a:ext>
            </a:extLst>
          </p:cNvPr>
          <p:cNvCxnSpPr/>
          <p:nvPr/>
        </p:nvCxnSpPr>
        <p:spPr>
          <a:xfrm>
            <a:off x="838200" y="2054087"/>
            <a:ext cx="40783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BEF5C46E-447F-42FA-ACF0-E8868AA848FC}"/>
              </a:ext>
            </a:extLst>
          </p:cNvPr>
          <p:cNvCxnSpPr/>
          <p:nvPr/>
        </p:nvCxnSpPr>
        <p:spPr>
          <a:xfrm>
            <a:off x="838200" y="4468531"/>
            <a:ext cx="4078357"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乘号 6">
            <a:extLst>
              <a:ext uri="{FF2B5EF4-FFF2-40B4-BE49-F238E27FC236}">
                <a16:creationId xmlns:a16="http://schemas.microsoft.com/office/drawing/2014/main" id="{6054EA74-BBE0-4737-8F43-78513039B50C}"/>
              </a:ext>
            </a:extLst>
          </p:cNvPr>
          <p:cNvSpPr/>
          <p:nvPr/>
        </p:nvSpPr>
        <p:spPr>
          <a:xfrm>
            <a:off x="1497496" y="1868557"/>
            <a:ext cx="397565" cy="34455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8" name="直接连接符 7">
            <a:extLst>
              <a:ext uri="{FF2B5EF4-FFF2-40B4-BE49-F238E27FC236}">
                <a16:creationId xmlns:a16="http://schemas.microsoft.com/office/drawing/2014/main" id="{47416094-CD93-4C32-B3AA-B3577322CBD4}"/>
              </a:ext>
            </a:extLst>
          </p:cNvPr>
          <p:cNvCxnSpPr/>
          <p:nvPr/>
        </p:nvCxnSpPr>
        <p:spPr>
          <a:xfrm>
            <a:off x="838200" y="3260392"/>
            <a:ext cx="40783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ABE5779D-1E46-45F4-B46A-011D36E23369}"/>
              </a:ext>
            </a:extLst>
          </p:cNvPr>
          <p:cNvCxnSpPr/>
          <p:nvPr/>
        </p:nvCxnSpPr>
        <p:spPr>
          <a:xfrm>
            <a:off x="838200" y="3916374"/>
            <a:ext cx="4078357"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乘号 9">
            <a:extLst>
              <a:ext uri="{FF2B5EF4-FFF2-40B4-BE49-F238E27FC236}">
                <a16:creationId xmlns:a16="http://schemas.microsoft.com/office/drawing/2014/main" id="{2931EC46-BCDA-4E9B-997B-ECC99E0B5448}"/>
              </a:ext>
            </a:extLst>
          </p:cNvPr>
          <p:cNvSpPr/>
          <p:nvPr/>
        </p:nvSpPr>
        <p:spPr>
          <a:xfrm>
            <a:off x="1497496" y="3074862"/>
            <a:ext cx="397565" cy="34455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1" name="直接连接符 10">
            <a:extLst>
              <a:ext uri="{FF2B5EF4-FFF2-40B4-BE49-F238E27FC236}">
                <a16:creationId xmlns:a16="http://schemas.microsoft.com/office/drawing/2014/main" id="{E237B87A-A2A0-473C-8B22-8BFAEEB2C7A3}"/>
              </a:ext>
            </a:extLst>
          </p:cNvPr>
          <p:cNvCxnSpPr/>
          <p:nvPr/>
        </p:nvCxnSpPr>
        <p:spPr>
          <a:xfrm>
            <a:off x="865928" y="2654106"/>
            <a:ext cx="4078357"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乘号 11">
            <a:extLst>
              <a:ext uri="{FF2B5EF4-FFF2-40B4-BE49-F238E27FC236}">
                <a16:creationId xmlns:a16="http://schemas.microsoft.com/office/drawing/2014/main" id="{A3B58328-551A-4DED-A205-F41C86E0A737}"/>
              </a:ext>
            </a:extLst>
          </p:cNvPr>
          <p:cNvSpPr/>
          <p:nvPr/>
        </p:nvSpPr>
        <p:spPr>
          <a:xfrm>
            <a:off x="1525224" y="2468576"/>
            <a:ext cx="397565" cy="34455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箭头: 燕尾形 12">
            <a:extLst>
              <a:ext uri="{FF2B5EF4-FFF2-40B4-BE49-F238E27FC236}">
                <a16:creationId xmlns:a16="http://schemas.microsoft.com/office/drawing/2014/main" id="{B339FD87-96B8-401F-8278-C80DF13DB610}"/>
              </a:ext>
            </a:extLst>
          </p:cNvPr>
          <p:cNvSpPr/>
          <p:nvPr/>
        </p:nvSpPr>
        <p:spPr>
          <a:xfrm>
            <a:off x="5414481" y="2571080"/>
            <a:ext cx="872197" cy="68931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a:extLst>
              <a:ext uri="{FF2B5EF4-FFF2-40B4-BE49-F238E27FC236}">
                <a16:creationId xmlns:a16="http://schemas.microsoft.com/office/drawing/2014/main" id="{793465C9-9F0A-4392-9EB5-AA8CA505BA85}"/>
              </a:ext>
            </a:extLst>
          </p:cNvPr>
          <p:cNvCxnSpPr/>
          <p:nvPr/>
        </p:nvCxnSpPr>
        <p:spPr>
          <a:xfrm>
            <a:off x="6997505" y="2025951"/>
            <a:ext cx="40783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64137525-70B6-4533-9EC0-5D50D8DB1C15}"/>
              </a:ext>
            </a:extLst>
          </p:cNvPr>
          <p:cNvCxnSpPr/>
          <p:nvPr/>
        </p:nvCxnSpPr>
        <p:spPr>
          <a:xfrm>
            <a:off x="6997505" y="4440395"/>
            <a:ext cx="407835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乘号 15">
            <a:extLst>
              <a:ext uri="{FF2B5EF4-FFF2-40B4-BE49-F238E27FC236}">
                <a16:creationId xmlns:a16="http://schemas.microsoft.com/office/drawing/2014/main" id="{7A07D58A-B8C2-4AD9-9922-40DD583F6792}"/>
              </a:ext>
            </a:extLst>
          </p:cNvPr>
          <p:cNvSpPr/>
          <p:nvPr/>
        </p:nvSpPr>
        <p:spPr>
          <a:xfrm>
            <a:off x="7656801" y="1840421"/>
            <a:ext cx="397565" cy="34455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7" name="直接连接符 16">
            <a:extLst>
              <a:ext uri="{FF2B5EF4-FFF2-40B4-BE49-F238E27FC236}">
                <a16:creationId xmlns:a16="http://schemas.microsoft.com/office/drawing/2014/main" id="{2DB7BF46-937C-4A51-A2F3-9C205E3C17DA}"/>
              </a:ext>
            </a:extLst>
          </p:cNvPr>
          <p:cNvCxnSpPr/>
          <p:nvPr/>
        </p:nvCxnSpPr>
        <p:spPr>
          <a:xfrm>
            <a:off x="6997505" y="3232256"/>
            <a:ext cx="40783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49786C9A-A8A8-42B1-9251-B1B7E7344971}"/>
              </a:ext>
            </a:extLst>
          </p:cNvPr>
          <p:cNvCxnSpPr/>
          <p:nvPr/>
        </p:nvCxnSpPr>
        <p:spPr>
          <a:xfrm>
            <a:off x="6997505" y="3888238"/>
            <a:ext cx="4078357"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乘号 18">
            <a:extLst>
              <a:ext uri="{FF2B5EF4-FFF2-40B4-BE49-F238E27FC236}">
                <a16:creationId xmlns:a16="http://schemas.microsoft.com/office/drawing/2014/main" id="{44B6AACD-4C60-4D76-9400-E9BABA5B5BF3}"/>
              </a:ext>
            </a:extLst>
          </p:cNvPr>
          <p:cNvSpPr/>
          <p:nvPr/>
        </p:nvSpPr>
        <p:spPr>
          <a:xfrm>
            <a:off x="7656801" y="3046726"/>
            <a:ext cx="397565" cy="34455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0" name="直接连接符 19">
            <a:extLst>
              <a:ext uri="{FF2B5EF4-FFF2-40B4-BE49-F238E27FC236}">
                <a16:creationId xmlns:a16="http://schemas.microsoft.com/office/drawing/2014/main" id="{D22BCD93-A8CF-4651-8313-795B246F075A}"/>
              </a:ext>
            </a:extLst>
          </p:cNvPr>
          <p:cNvCxnSpPr/>
          <p:nvPr/>
        </p:nvCxnSpPr>
        <p:spPr>
          <a:xfrm>
            <a:off x="7025233" y="2625970"/>
            <a:ext cx="4078357"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乘号 20">
            <a:extLst>
              <a:ext uri="{FF2B5EF4-FFF2-40B4-BE49-F238E27FC236}">
                <a16:creationId xmlns:a16="http://schemas.microsoft.com/office/drawing/2014/main" id="{541ED465-2B71-46C8-A5E5-60A48A2125A5}"/>
              </a:ext>
            </a:extLst>
          </p:cNvPr>
          <p:cNvSpPr/>
          <p:nvPr/>
        </p:nvSpPr>
        <p:spPr>
          <a:xfrm>
            <a:off x="7684529" y="2440440"/>
            <a:ext cx="397565" cy="34455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乘号 21">
            <a:extLst>
              <a:ext uri="{FF2B5EF4-FFF2-40B4-BE49-F238E27FC236}">
                <a16:creationId xmlns:a16="http://schemas.microsoft.com/office/drawing/2014/main" id="{7716E47B-F3A4-4EF3-9156-4A1223E56390}"/>
              </a:ext>
            </a:extLst>
          </p:cNvPr>
          <p:cNvSpPr/>
          <p:nvPr/>
        </p:nvSpPr>
        <p:spPr>
          <a:xfrm>
            <a:off x="9820218" y="1823475"/>
            <a:ext cx="397565" cy="344556"/>
          </a:xfrm>
          <a:prstGeom prst="mathMultipl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a:extLst>
              <a:ext uri="{FF2B5EF4-FFF2-40B4-BE49-F238E27FC236}">
                <a16:creationId xmlns:a16="http://schemas.microsoft.com/office/drawing/2014/main" id="{8E9B1B1D-63B6-4BA4-B146-F4DC61D40CE3}"/>
              </a:ext>
            </a:extLst>
          </p:cNvPr>
          <p:cNvSpPr txBox="1"/>
          <p:nvPr/>
        </p:nvSpPr>
        <p:spPr>
          <a:xfrm>
            <a:off x="320220" y="5233179"/>
            <a:ext cx="11551560" cy="1200329"/>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Mutation always arises in a genetic background, where association between alleles</a:t>
            </a:r>
          </a:p>
          <a:p>
            <a:r>
              <a:rPr lang="en-US" altLang="zh-CN" sz="2400" dirty="0">
                <a:latin typeface="Arial" panose="020B0604020202020204" pitchFamily="34" charset="0"/>
                <a:cs typeface="Arial" panose="020B0604020202020204" pitchFamily="34" charset="0"/>
              </a:rPr>
              <a:t>are very strong.  Recombination on the other hand, will break down the association.</a:t>
            </a:r>
          </a:p>
          <a:p>
            <a:r>
              <a:rPr lang="en-US" altLang="zh-CN" sz="2400" dirty="0">
                <a:latin typeface="Arial" panose="020B0604020202020204" pitchFamily="34" charset="0"/>
                <a:cs typeface="Arial" panose="020B0604020202020204" pitchFamily="34" charset="0"/>
              </a:rPr>
              <a:t>The more distance the two markers, the faster the decay of the correlation. </a:t>
            </a:r>
            <a:endParaRPr lang="zh-CN"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6067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FACA55-B09F-4F32-BBDF-55EF5C0FEDF1}"/>
              </a:ext>
            </a:extLst>
          </p:cNvPr>
          <p:cNvSpPr>
            <a:spLocks noGrp="1"/>
          </p:cNvSpPr>
          <p:nvPr>
            <p:ph type="title"/>
          </p:nvPr>
        </p:nvSpPr>
        <p:spPr>
          <a:xfrm>
            <a:off x="845127" y="-117438"/>
            <a:ext cx="10515600" cy="1325562"/>
          </a:xfrm>
        </p:spPr>
        <p:txBody>
          <a:bodyPr/>
          <a:lstStyle/>
          <a:p>
            <a:r>
              <a:rPr lang="en-US" altLang="zh-CN" dirty="0">
                <a:latin typeface="Arial" panose="020B0604020202020204" pitchFamily="34" charset="0"/>
                <a:cs typeface="Arial" panose="020B0604020202020204" pitchFamily="34" charset="0"/>
              </a:rPr>
              <a:t>Linkage disequilibrium (LD)</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2AFED2BC-D72A-4852-AED1-45ACEE1E3B8D}"/>
              </a:ext>
            </a:extLst>
          </p:cNvPr>
          <p:cNvSpPr>
            <a:spLocks noGrp="1"/>
          </p:cNvSpPr>
          <p:nvPr>
            <p:ph idx="1"/>
          </p:nvPr>
        </p:nvSpPr>
        <p:spPr>
          <a:xfrm>
            <a:off x="845127" y="1276558"/>
            <a:ext cx="10515600" cy="4731165"/>
          </a:xfrm>
        </p:spPr>
        <p:txBody>
          <a:bodyPr/>
          <a:lstStyle/>
          <a:p>
            <a:r>
              <a:rPr lang="en-SG" altLang="zh-CN" dirty="0"/>
              <a:t>LD: non-random association of alleles at different loci in a given population</a:t>
            </a:r>
            <a:endParaRPr lang="zh-CN" altLang="en-US" dirty="0"/>
          </a:p>
        </p:txBody>
      </p:sp>
      <p:pic>
        <p:nvPicPr>
          <p:cNvPr id="4" name="图片 3">
            <a:extLst>
              <a:ext uri="{FF2B5EF4-FFF2-40B4-BE49-F238E27FC236}">
                <a16:creationId xmlns:a16="http://schemas.microsoft.com/office/drawing/2014/main" id="{C5514768-15F2-460E-8D34-29F5CF637F28}"/>
              </a:ext>
            </a:extLst>
          </p:cNvPr>
          <p:cNvPicPr>
            <a:picLocks noChangeAspect="1"/>
          </p:cNvPicPr>
          <p:nvPr/>
        </p:nvPicPr>
        <p:blipFill>
          <a:blip r:embed="rId2"/>
          <a:stretch>
            <a:fillRect/>
          </a:stretch>
        </p:blipFill>
        <p:spPr>
          <a:xfrm>
            <a:off x="2406769" y="2103977"/>
            <a:ext cx="3477196" cy="3332313"/>
          </a:xfrm>
          <a:prstGeom prst="rect">
            <a:avLst/>
          </a:prstGeom>
        </p:spPr>
      </p:pic>
      <p:pic>
        <p:nvPicPr>
          <p:cNvPr id="5" name="图片 4">
            <a:extLst>
              <a:ext uri="{FF2B5EF4-FFF2-40B4-BE49-F238E27FC236}">
                <a16:creationId xmlns:a16="http://schemas.microsoft.com/office/drawing/2014/main" id="{68849ED0-A199-490E-8E3A-A813670DF558}"/>
              </a:ext>
            </a:extLst>
          </p:cNvPr>
          <p:cNvPicPr>
            <a:picLocks noChangeAspect="1"/>
          </p:cNvPicPr>
          <p:nvPr/>
        </p:nvPicPr>
        <p:blipFill>
          <a:blip r:embed="rId3"/>
          <a:stretch>
            <a:fillRect/>
          </a:stretch>
        </p:blipFill>
        <p:spPr>
          <a:xfrm>
            <a:off x="5961172" y="2068571"/>
            <a:ext cx="3864159" cy="3512871"/>
          </a:xfrm>
          <a:prstGeom prst="rect">
            <a:avLst/>
          </a:prstGeom>
        </p:spPr>
      </p:pic>
      <p:sp>
        <p:nvSpPr>
          <p:cNvPr id="6" name="文本框 5">
            <a:extLst>
              <a:ext uri="{FF2B5EF4-FFF2-40B4-BE49-F238E27FC236}">
                <a16:creationId xmlns:a16="http://schemas.microsoft.com/office/drawing/2014/main" id="{72DD3F2D-CD69-40C1-B1A5-407AD5B2271C}"/>
              </a:ext>
            </a:extLst>
          </p:cNvPr>
          <p:cNvSpPr txBox="1"/>
          <p:nvPr/>
        </p:nvSpPr>
        <p:spPr>
          <a:xfrm>
            <a:off x="2329561" y="5636326"/>
            <a:ext cx="8444455" cy="830997"/>
          </a:xfrm>
          <a:prstGeom prst="rect">
            <a:avLst/>
          </a:prstGeom>
          <a:noFill/>
        </p:spPr>
        <p:txBody>
          <a:bodyPr wrap="square" rtlCol="0">
            <a:spAutoFit/>
          </a:bodyPr>
          <a:lstStyle/>
          <a:p>
            <a:r>
              <a:rPr lang="en-US" altLang="zh-CN" sz="2400" dirty="0">
                <a:latin typeface="Arial" panose="020B0604020202020204" pitchFamily="34" charset="0"/>
                <a:cs typeface="Arial" panose="020B0604020202020204" pitchFamily="34" charset="0"/>
              </a:rPr>
              <a:t>D=f(A</a:t>
            </a:r>
            <a:r>
              <a:rPr lang="en-US" altLang="zh-CN" sz="2400" baseline="-25000" dirty="0">
                <a:latin typeface="Arial" panose="020B0604020202020204" pitchFamily="34" charset="0"/>
                <a:cs typeface="Arial" panose="020B0604020202020204" pitchFamily="34" charset="0"/>
              </a:rPr>
              <a:t>1</a:t>
            </a:r>
            <a:r>
              <a:rPr lang="en-US" altLang="zh-CN" sz="2400" dirty="0">
                <a:latin typeface="Arial" panose="020B0604020202020204" pitchFamily="34" charset="0"/>
                <a:cs typeface="Arial" panose="020B0604020202020204" pitchFamily="34" charset="0"/>
              </a:rPr>
              <a:t>B</a:t>
            </a:r>
            <a:r>
              <a:rPr lang="en-US" altLang="zh-CN" sz="2400" baseline="-25000" dirty="0">
                <a:latin typeface="Arial" panose="020B0604020202020204" pitchFamily="34" charset="0"/>
                <a:cs typeface="Arial" panose="020B0604020202020204" pitchFamily="34" charset="0"/>
              </a:rPr>
              <a:t>1</a:t>
            </a:r>
            <a:r>
              <a:rPr lang="en-US" altLang="zh-CN" sz="2400" dirty="0">
                <a:latin typeface="Arial" panose="020B0604020202020204" pitchFamily="34" charset="0"/>
                <a:cs typeface="Arial" panose="020B0604020202020204" pitchFamily="34" charset="0"/>
              </a:rPr>
              <a:t>)- f(A</a:t>
            </a:r>
            <a:r>
              <a:rPr lang="en-US" altLang="zh-CN" sz="2400" baseline="-25000" dirty="0">
                <a:latin typeface="Arial" panose="020B0604020202020204" pitchFamily="34" charset="0"/>
                <a:cs typeface="Arial" panose="020B0604020202020204" pitchFamily="34" charset="0"/>
              </a:rPr>
              <a:t>1</a:t>
            </a:r>
            <a:r>
              <a:rPr lang="en-US" altLang="zh-CN" sz="2400" dirty="0">
                <a:latin typeface="Arial" panose="020B0604020202020204" pitchFamily="34" charset="0"/>
                <a:cs typeface="Arial" panose="020B0604020202020204" pitchFamily="34" charset="0"/>
              </a:rPr>
              <a:t>)*f(B</a:t>
            </a:r>
            <a:r>
              <a:rPr lang="en-US" altLang="zh-CN" sz="2400" baseline="-25000" dirty="0">
                <a:latin typeface="Arial" panose="020B0604020202020204" pitchFamily="34" charset="0"/>
                <a:cs typeface="Arial" panose="020B0604020202020204" pitchFamily="34" charset="0"/>
              </a:rPr>
              <a:t>1</a:t>
            </a:r>
            <a:r>
              <a:rPr lang="en-US" altLang="zh-CN" sz="2400" dirty="0">
                <a:latin typeface="Arial" panose="020B0604020202020204" pitchFamily="34" charset="0"/>
                <a:cs typeface="Arial" panose="020B0604020202020204" pitchFamily="34" charset="0"/>
              </a:rPr>
              <a:t>), in other words, D=x</a:t>
            </a:r>
            <a:r>
              <a:rPr lang="en-US" altLang="zh-CN" sz="2400" baseline="-25000" dirty="0">
                <a:latin typeface="Arial" panose="020B0604020202020204" pitchFamily="34" charset="0"/>
                <a:cs typeface="Arial" panose="020B0604020202020204" pitchFamily="34" charset="0"/>
              </a:rPr>
              <a:t>11</a:t>
            </a:r>
            <a:r>
              <a:rPr lang="en-US" altLang="zh-CN" sz="2400" dirty="0">
                <a:latin typeface="Arial" panose="020B0604020202020204" pitchFamily="34" charset="0"/>
                <a:cs typeface="Arial" panose="020B0604020202020204" pitchFamily="34" charset="0"/>
              </a:rPr>
              <a:t>-p</a:t>
            </a:r>
            <a:r>
              <a:rPr lang="en-US" altLang="zh-CN" sz="2400" baseline="-25000" dirty="0">
                <a:latin typeface="Arial" panose="020B0604020202020204" pitchFamily="34" charset="0"/>
                <a:cs typeface="Arial" panose="020B0604020202020204" pitchFamily="34" charset="0"/>
              </a:rPr>
              <a:t>1</a:t>
            </a:r>
            <a:r>
              <a:rPr lang="en-US" altLang="zh-CN" sz="2400" dirty="0">
                <a:latin typeface="Arial" panose="020B0604020202020204" pitchFamily="34" charset="0"/>
                <a:cs typeface="Arial" panose="020B0604020202020204" pitchFamily="34" charset="0"/>
              </a:rPr>
              <a:t>*q</a:t>
            </a:r>
            <a:r>
              <a:rPr lang="en-US" altLang="zh-CN" sz="2400" baseline="-25000" dirty="0">
                <a:latin typeface="Arial" panose="020B0604020202020204" pitchFamily="34" charset="0"/>
                <a:cs typeface="Arial" panose="020B0604020202020204" pitchFamily="34" charset="0"/>
              </a:rPr>
              <a:t>1</a:t>
            </a:r>
          </a:p>
          <a:p>
            <a:r>
              <a:rPr lang="en-US" altLang="zh-CN" sz="2400" dirty="0">
                <a:solidFill>
                  <a:srgbClr val="FF0000"/>
                </a:solidFill>
                <a:latin typeface="Arial" panose="020B0604020202020204" pitchFamily="34" charset="0"/>
                <a:cs typeface="Arial" panose="020B0604020202020204" pitchFamily="34" charset="0"/>
              </a:rPr>
              <a:t>Exercise</a:t>
            </a:r>
            <a:r>
              <a:rPr lang="en-US" altLang="zh-CN" sz="2400" dirty="0">
                <a:latin typeface="Arial" panose="020B0604020202020204" pitchFamily="34" charset="0"/>
                <a:cs typeface="Arial" panose="020B0604020202020204" pitchFamily="34" charset="0"/>
              </a:rPr>
              <a:t>: to show D=x</a:t>
            </a:r>
            <a:r>
              <a:rPr lang="en-US" altLang="zh-CN" sz="2400" baseline="-25000" dirty="0">
                <a:latin typeface="Arial" panose="020B0604020202020204" pitchFamily="34" charset="0"/>
                <a:cs typeface="Arial" panose="020B0604020202020204" pitchFamily="34" charset="0"/>
              </a:rPr>
              <a:t>11</a:t>
            </a:r>
            <a:r>
              <a:rPr lang="en-US" altLang="zh-CN" sz="2400" dirty="0">
                <a:latin typeface="Arial" panose="020B0604020202020204" pitchFamily="34" charset="0"/>
                <a:cs typeface="Arial" panose="020B0604020202020204" pitchFamily="34" charset="0"/>
              </a:rPr>
              <a:t>*x</a:t>
            </a:r>
            <a:r>
              <a:rPr lang="en-US" altLang="zh-CN" sz="2400" baseline="-25000" dirty="0">
                <a:latin typeface="Arial" panose="020B0604020202020204" pitchFamily="34" charset="0"/>
                <a:cs typeface="Arial" panose="020B0604020202020204" pitchFamily="34" charset="0"/>
              </a:rPr>
              <a:t>22</a:t>
            </a:r>
            <a:r>
              <a:rPr lang="en-US" altLang="zh-CN" sz="2400" dirty="0">
                <a:latin typeface="Arial" panose="020B0604020202020204" pitchFamily="34" charset="0"/>
                <a:cs typeface="Arial" panose="020B0604020202020204" pitchFamily="34" charset="0"/>
              </a:rPr>
              <a:t>-x</a:t>
            </a:r>
            <a:r>
              <a:rPr lang="en-US" altLang="zh-CN" sz="2400" baseline="-25000" dirty="0">
                <a:latin typeface="Arial" panose="020B0604020202020204" pitchFamily="34" charset="0"/>
                <a:cs typeface="Arial" panose="020B0604020202020204" pitchFamily="34" charset="0"/>
              </a:rPr>
              <a:t>12</a:t>
            </a:r>
            <a:r>
              <a:rPr lang="en-US" altLang="zh-CN" sz="2400" dirty="0">
                <a:latin typeface="Arial" panose="020B0604020202020204" pitchFamily="34" charset="0"/>
                <a:cs typeface="Arial" panose="020B0604020202020204" pitchFamily="34" charset="0"/>
              </a:rPr>
              <a:t>*x</a:t>
            </a:r>
            <a:r>
              <a:rPr lang="en-US" altLang="zh-CN" sz="2400" baseline="-25000" dirty="0">
                <a:latin typeface="Arial" panose="020B0604020202020204" pitchFamily="34" charset="0"/>
                <a:cs typeface="Arial" panose="020B0604020202020204" pitchFamily="34" charset="0"/>
              </a:rPr>
              <a:t>21</a:t>
            </a:r>
            <a:endParaRPr lang="zh-CN" altLang="en-US" sz="2400" baseline="-25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9703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52092-C5AD-48BF-A1D8-3EC78615A29E}"/>
              </a:ext>
            </a:extLst>
          </p:cNvPr>
          <p:cNvSpPr>
            <a:spLocks noGrp="1"/>
          </p:cNvSpPr>
          <p:nvPr>
            <p:ph type="title"/>
          </p:nvPr>
        </p:nvSpPr>
        <p:spPr>
          <a:xfrm>
            <a:off x="225287" y="15082"/>
            <a:ext cx="11754678" cy="1325562"/>
          </a:xfrm>
        </p:spPr>
        <p:txBody>
          <a:bodyPr/>
          <a:lstStyle/>
          <a:p>
            <a:pPr algn="ctr"/>
            <a:r>
              <a:rPr lang="en-US" altLang="zh-CN" dirty="0">
                <a:latin typeface="Arial" panose="020B0604020202020204" pitchFamily="34" charset="0"/>
                <a:cs typeface="Arial" panose="020B0604020202020204" pitchFamily="34" charset="0"/>
              </a:rPr>
              <a:t>Let’s start with a team of 2 </a:t>
            </a:r>
            <a:br>
              <a:rPr lang="en-US" altLang="zh-CN" dirty="0">
                <a:latin typeface="Arial" panose="020B0604020202020204" pitchFamily="34" charset="0"/>
                <a:cs typeface="Arial" panose="020B0604020202020204" pitchFamily="34" charset="0"/>
              </a:rPr>
            </a:br>
            <a:r>
              <a:rPr lang="en-US" altLang="zh-CN" dirty="0">
                <a:latin typeface="Arial" panose="020B0604020202020204" pitchFamily="34" charset="0"/>
                <a:cs typeface="Arial" panose="020B0604020202020204" pitchFamily="34" charset="0"/>
              </a:rPr>
              <a:t>(Team based learning) </a:t>
            </a:r>
            <a:endParaRPr lang="zh-CN"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4DE4CED-FCFE-470E-A1F5-42801C02CD55}"/>
              </a:ext>
            </a:extLst>
          </p:cNvPr>
          <p:cNvSpPr>
            <a:spLocks noGrp="1"/>
          </p:cNvSpPr>
          <p:nvPr>
            <p:ph idx="1"/>
          </p:nvPr>
        </p:nvSpPr>
        <p:spPr>
          <a:xfrm>
            <a:off x="556591" y="1828800"/>
            <a:ext cx="11251096" cy="4351337"/>
          </a:xfrm>
        </p:spPr>
        <p:txBody>
          <a:bodyPr/>
          <a:lstStyle/>
          <a:p>
            <a:r>
              <a:rPr lang="en-US" altLang="zh-CN" dirty="0">
                <a:latin typeface="Arial" panose="020B0604020202020204" pitchFamily="34" charset="0"/>
                <a:cs typeface="Arial" panose="020B0604020202020204" pitchFamily="34" charset="0"/>
              </a:rPr>
              <a:t>Can you retake seats among yourself and seat with someone you </a:t>
            </a:r>
            <a:r>
              <a:rPr lang="en-US" altLang="zh-CN" u="sng" dirty="0">
                <a:latin typeface="Arial" panose="020B0604020202020204" pitchFamily="34" charset="0"/>
                <a:cs typeface="Arial" panose="020B0604020202020204" pitchFamily="34" charset="0"/>
              </a:rPr>
              <a:t>don’t</a:t>
            </a:r>
            <a:r>
              <a:rPr lang="en-US" altLang="zh-CN" dirty="0">
                <a:latin typeface="Arial" panose="020B0604020202020204" pitchFamily="34" charset="0"/>
                <a:cs typeface="Arial" panose="020B0604020202020204" pitchFamily="34" charset="0"/>
              </a:rPr>
              <a:t> know. </a:t>
            </a: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Can you take 2-3 minutes to get to introduce to your friend: who you are. </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623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1BEEF7-14D0-4284-AF2C-8DF7C2F84B25}"/>
              </a:ext>
            </a:extLst>
          </p:cNvPr>
          <p:cNvSpPr>
            <a:spLocks noGrp="1"/>
          </p:cNvSpPr>
          <p:nvPr>
            <p:ph type="title"/>
          </p:nvPr>
        </p:nvSpPr>
        <p:spPr>
          <a:xfrm>
            <a:off x="225880" y="-77682"/>
            <a:ext cx="10515600" cy="1325562"/>
          </a:xfrm>
        </p:spPr>
        <p:txBody>
          <a:bodyPr>
            <a:normAutofit/>
          </a:bodyPr>
          <a:lstStyle/>
          <a:p>
            <a:r>
              <a:rPr lang="en-US" altLang="zh-CN" sz="3600" dirty="0">
                <a:latin typeface="Arial" panose="020B0604020202020204" pitchFamily="34" charset="0"/>
                <a:cs typeface="Arial" panose="020B0604020202020204" pitchFamily="34" charset="0"/>
              </a:rPr>
              <a:t>Long term fate of LD</a:t>
            </a:r>
            <a:endParaRPr lang="zh-CN" altLang="en-US" sz="3600"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076DE058-A120-413D-80CE-DDD467B6C7BB}"/>
              </a:ext>
            </a:extLst>
          </p:cNvPr>
          <p:cNvSpPr>
            <a:spLocks noGrp="1"/>
          </p:cNvSpPr>
          <p:nvPr>
            <p:ph idx="1"/>
          </p:nvPr>
        </p:nvSpPr>
        <p:spPr>
          <a:xfrm>
            <a:off x="238539" y="1340644"/>
            <a:ext cx="6592462" cy="4839493"/>
          </a:xfrm>
        </p:spPr>
        <p:txBody>
          <a:bodyPr/>
          <a:lstStyle/>
          <a:p>
            <a:r>
              <a:rPr lang="en-US" altLang="zh-CN" dirty="0">
                <a:latin typeface="Arial" panose="020B0604020202020204" pitchFamily="34" charset="0"/>
                <a:cs typeface="Arial" panose="020B0604020202020204" pitchFamily="34" charset="0"/>
              </a:rPr>
              <a:t>x</a:t>
            </a:r>
            <a:r>
              <a:rPr lang="en-US" altLang="zh-CN" baseline="-25000" dirty="0">
                <a:latin typeface="Arial" panose="020B0604020202020204" pitchFamily="34" charset="0"/>
                <a:cs typeface="Arial" panose="020B0604020202020204" pitchFamily="34" charset="0"/>
              </a:rPr>
              <a:t>11</a:t>
            </a:r>
            <a:r>
              <a:rPr lang="en-US" altLang="zh-CN" dirty="0">
                <a:latin typeface="Arial" panose="020B0604020202020204" pitchFamily="34" charset="0"/>
                <a:cs typeface="Arial" panose="020B0604020202020204" pitchFamily="34" charset="0"/>
              </a:rPr>
              <a:t>’=x</a:t>
            </a:r>
            <a:r>
              <a:rPr lang="en-US" altLang="zh-CN" baseline="-25000" dirty="0">
                <a:latin typeface="Arial" panose="020B0604020202020204" pitchFamily="34" charset="0"/>
                <a:cs typeface="Arial" panose="020B0604020202020204" pitchFamily="34" charset="0"/>
              </a:rPr>
              <a:t>11</a:t>
            </a:r>
            <a:r>
              <a:rPr lang="en-US" altLang="zh-CN" dirty="0">
                <a:latin typeface="Arial" panose="020B0604020202020204" pitchFamily="34" charset="0"/>
                <a:cs typeface="Arial" panose="020B0604020202020204" pitchFamily="34" charset="0"/>
              </a:rPr>
              <a:t> - r(x</a:t>
            </a:r>
            <a:r>
              <a:rPr lang="en-US" altLang="zh-CN" baseline="-25000" dirty="0">
                <a:latin typeface="Arial" panose="020B0604020202020204" pitchFamily="34" charset="0"/>
                <a:cs typeface="Arial" panose="020B0604020202020204" pitchFamily="34" charset="0"/>
              </a:rPr>
              <a:t>11</a:t>
            </a:r>
            <a:r>
              <a:rPr lang="en-US" altLang="zh-CN" dirty="0">
                <a:latin typeface="Arial" panose="020B0604020202020204" pitchFamily="34" charset="0"/>
                <a:cs typeface="Arial" panose="020B0604020202020204" pitchFamily="34" charset="0"/>
              </a:rPr>
              <a:t>*x</a:t>
            </a:r>
            <a:r>
              <a:rPr lang="en-US" altLang="zh-CN" baseline="-25000" dirty="0">
                <a:latin typeface="Arial" panose="020B0604020202020204" pitchFamily="34" charset="0"/>
                <a:cs typeface="Arial" panose="020B0604020202020204" pitchFamily="34" charset="0"/>
              </a:rPr>
              <a:t>22</a:t>
            </a:r>
            <a:r>
              <a:rPr lang="en-US" altLang="zh-CN" dirty="0">
                <a:latin typeface="Arial" panose="020B0604020202020204" pitchFamily="34" charset="0"/>
                <a:cs typeface="Arial" panose="020B0604020202020204" pitchFamily="34" charset="0"/>
              </a:rPr>
              <a:t>-x</a:t>
            </a:r>
            <a:r>
              <a:rPr lang="en-US" altLang="zh-CN" baseline="-25000" dirty="0">
                <a:latin typeface="Arial" panose="020B0604020202020204" pitchFamily="34" charset="0"/>
                <a:cs typeface="Arial" panose="020B0604020202020204" pitchFamily="34" charset="0"/>
              </a:rPr>
              <a:t>12</a:t>
            </a:r>
            <a:r>
              <a:rPr lang="en-US" altLang="zh-CN" dirty="0">
                <a:latin typeface="Arial" panose="020B0604020202020204" pitchFamily="34" charset="0"/>
                <a:cs typeface="Arial" panose="020B0604020202020204" pitchFamily="34" charset="0"/>
              </a:rPr>
              <a:t>*x</a:t>
            </a:r>
            <a:r>
              <a:rPr lang="en-US" altLang="zh-CN" baseline="-25000" dirty="0">
                <a:latin typeface="Arial" panose="020B0604020202020204" pitchFamily="34" charset="0"/>
                <a:cs typeface="Arial" panose="020B0604020202020204" pitchFamily="34" charset="0"/>
              </a:rPr>
              <a:t>21</a:t>
            </a:r>
            <a:r>
              <a:rPr lang="en-US" altLang="zh-CN" dirty="0">
                <a:latin typeface="Arial" panose="020B0604020202020204" pitchFamily="34" charset="0"/>
                <a:cs typeface="Arial" panose="020B0604020202020204" pitchFamily="34" charset="0"/>
              </a:rPr>
              <a:t>)=x</a:t>
            </a:r>
            <a:r>
              <a:rPr lang="en-US" altLang="zh-CN" baseline="-25000" dirty="0">
                <a:latin typeface="Arial" panose="020B0604020202020204" pitchFamily="34" charset="0"/>
                <a:cs typeface="Arial" panose="020B0604020202020204" pitchFamily="34" charset="0"/>
              </a:rPr>
              <a:t>11</a:t>
            </a:r>
            <a:r>
              <a:rPr lang="en-US" altLang="zh-CN" dirty="0">
                <a:latin typeface="Arial" panose="020B0604020202020204" pitchFamily="34" charset="0"/>
                <a:cs typeface="Arial" panose="020B0604020202020204" pitchFamily="34" charset="0"/>
              </a:rPr>
              <a:t> - r*D</a:t>
            </a:r>
          </a:p>
          <a:p>
            <a:r>
              <a:rPr lang="en-US" altLang="zh-CN" dirty="0">
                <a:latin typeface="Arial" panose="020B0604020202020204" pitchFamily="34" charset="0"/>
                <a:cs typeface="Arial" panose="020B0604020202020204" pitchFamily="34" charset="0"/>
              </a:rPr>
              <a:t>Likewise, x</a:t>
            </a:r>
            <a:r>
              <a:rPr lang="en-US" altLang="zh-CN" baseline="-25000" dirty="0">
                <a:latin typeface="Arial" panose="020B0604020202020204" pitchFamily="34" charset="0"/>
                <a:cs typeface="Arial" panose="020B0604020202020204" pitchFamily="34" charset="0"/>
              </a:rPr>
              <a:t>12</a:t>
            </a:r>
            <a:r>
              <a:rPr lang="en-US" altLang="zh-CN" dirty="0">
                <a:latin typeface="Arial" panose="020B0604020202020204" pitchFamily="34" charset="0"/>
                <a:cs typeface="Arial" panose="020B0604020202020204" pitchFamily="34" charset="0"/>
              </a:rPr>
              <a:t>’=x</a:t>
            </a:r>
            <a:r>
              <a:rPr lang="en-US" altLang="zh-CN" baseline="-25000" dirty="0">
                <a:latin typeface="Arial" panose="020B0604020202020204" pitchFamily="34" charset="0"/>
                <a:cs typeface="Arial" panose="020B0604020202020204" pitchFamily="34" charset="0"/>
              </a:rPr>
              <a:t>12 </a:t>
            </a:r>
            <a:r>
              <a:rPr lang="en-US" altLang="zh-CN" dirty="0">
                <a:latin typeface="Arial" panose="020B0604020202020204" pitchFamily="34" charset="0"/>
                <a:cs typeface="Arial" panose="020B0604020202020204" pitchFamily="34" charset="0"/>
              </a:rPr>
              <a:t>+r*D, x</a:t>
            </a:r>
            <a:r>
              <a:rPr lang="en-US" altLang="zh-CN" baseline="-25000" dirty="0">
                <a:latin typeface="Arial" panose="020B0604020202020204" pitchFamily="34" charset="0"/>
                <a:cs typeface="Arial" panose="020B0604020202020204" pitchFamily="34" charset="0"/>
              </a:rPr>
              <a:t>21</a:t>
            </a:r>
            <a:r>
              <a:rPr lang="en-US" altLang="zh-CN" dirty="0">
                <a:latin typeface="Arial" panose="020B0604020202020204" pitchFamily="34" charset="0"/>
                <a:cs typeface="Arial" panose="020B0604020202020204" pitchFamily="34" charset="0"/>
              </a:rPr>
              <a:t>’=x</a:t>
            </a:r>
            <a:r>
              <a:rPr lang="en-US" altLang="zh-CN" baseline="-25000" dirty="0">
                <a:latin typeface="Arial" panose="020B0604020202020204" pitchFamily="34" charset="0"/>
                <a:cs typeface="Arial" panose="020B0604020202020204" pitchFamily="34" charset="0"/>
              </a:rPr>
              <a:t>21</a:t>
            </a:r>
            <a:r>
              <a:rPr lang="en-US" altLang="zh-CN" dirty="0">
                <a:latin typeface="Arial" panose="020B0604020202020204" pitchFamily="34" charset="0"/>
                <a:cs typeface="Arial" panose="020B0604020202020204" pitchFamily="34" charset="0"/>
              </a:rPr>
              <a:t>+r*D, x</a:t>
            </a:r>
            <a:r>
              <a:rPr lang="en-US" altLang="zh-CN" baseline="-25000" dirty="0">
                <a:latin typeface="Arial" panose="020B0604020202020204" pitchFamily="34" charset="0"/>
                <a:cs typeface="Arial" panose="020B0604020202020204" pitchFamily="34" charset="0"/>
              </a:rPr>
              <a:t>22</a:t>
            </a:r>
            <a:r>
              <a:rPr lang="en-US" altLang="zh-CN" dirty="0">
                <a:latin typeface="Arial" panose="020B0604020202020204" pitchFamily="34" charset="0"/>
                <a:cs typeface="Arial" panose="020B0604020202020204" pitchFamily="34" charset="0"/>
              </a:rPr>
              <a:t>’=x</a:t>
            </a:r>
            <a:r>
              <a:rPr lang="en-US" altLang="zh-CN" baseline="-25000" dirty="0">
                <a:latin typeface="Arial" panose="020B0604020202020204" pitchFamily="34" charset="0"/>
                <a:cs typeface="Arial" panose="020B0604020202020204" pitchFamily="34" charset="0"/>
              </a:rPr>
              <a:t>22</a:t>
            </a:r>
            <a:r>
              <a:rPr lang="en-US" altLang="zh-CN" dirty="0">
                <a:latin typeface="Arial" panose="020B0604020202020204" pitchFamily="34" charset="0"/>
                <a:cs typeface="Arial" panose="020B0604020202020204" pitchFamily="34" charset="0"/>
              </a:rPr>
              <a:t>-r*D</a:t>
            </a: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So, D’=(1-r)D</a:t>
            </a: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D will exponentially decay from generation to generation. </a:t>
            </a: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LD is weaker for distant markers. </a:t>
            </a:r>
          </a:p>
          <a:p>
            <a:pPr marL="0" indent="0">
              <a:buNone/>
            </a:pPr>
            <a:endParaRPr lang="zh-CN" altLang="en-US" dirty="0">
              <a:latin typeface="Arial" panose="020B0604020202020204" pitchFamily="34" charset="0"/>
              <a:cs typeface="Arial" panose="020B0604020202020204" pitchFamily="34" charset="0"/>
            </a:endParaRPr>
          </a:p>
        </p:txBody>
      </p:sp>
      <p:pic>
        <p:nvPicPr>
          <p:cNvPr id="5" name="图片 4" descr="图片包含 地图, 文字&#10;&#10;已生成极高可信度的说明">
            <a:extLst>
              <a:ext uri="{FF2B5EF4-FFF2-40B4-BE49-F238E27FC236}">
                <a16:creationId xmlns:a16="http://schemas.microsoft.com/office/drawing/2014/main" id="{419D587F-95EB-47F2-B455-FA6D664C7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1001" y="366047"/>
            <a:ext cx="4906073" cy="2805661"/>
          </a:xfrm>
          <a:prstGeom prst="rect">
            <a:avLst/>
          </a:prstGeom>
        </p:spPr>
      </p:pic>
      <p:pic>
        <p:nvPicPr>
          <p:cNvPr id="6" name="图片 6">
            <a:extLst>
              <a:ext uri="{FF2B5EF4-FFF2-40B4-BE49-F238E27FC236}">
                <a16:creationId xmlns:a16="http://schemas.microsoft.com/office/drawing/2014/main" id="{8AB9F592-6272-4CCD-BD3A-20AFB65D73F2}"/>
              </a:ext>
            </a:extLst>
          </p:cNvPr>
          <p:cNvPicPr>
            <a:picLocks noChangeAspect="1"/>
          </p:cNvPicPr>
          <p:nvPr/>
        </p:nvPicPr>
        <p:blipFill>
          <a:blip r:embed="rId3"/>
          <a:stretch>
            <a:fillRect/>
          </a:stretch>
        </p:blipFill>
        <p:spPr>
          <a:xfrm>
            <a:off x="7164392" y="3686293"/>
            <a:ext cx="3389318" cy="3062525"/>
          </a:xfrm>
          <a:prstGeom prst="rect">
            <a:avLst/>
          </a:prstGeom>
        </p:spPr>
      </p:pic>
      <p:sp>
        <p:nvSpPr>
          <p:cNvPr id="4" name="TextBox 3">
            <a:extLst>
              <a:ext uri="{FF2B5EF4-FFF2-40B4-BE49-F238E27FC236}">
                <a16:creationId xmlns:a16="http://schemas.microsoft.com/office/drawing/2014/main" id="{FE87BFB8-B744-40C5-AC6E-F2634CBF46AF}"/>
              </a:ext>
            </a:extLst>
          </p:cNvPr>
          <p:cNvSpPr txBox="1"/>
          <p:nvPr/>
        </p:nvSpPr>
        <p:spPr>
          <a:xfrm>
            <a:off x="8297038" y="0"/>
            <a:ext cx="1124026" cy="369332"/>
          </a:xfrm>
          <a:prstGeom prst="rect">
            <a:avLst/>
          </a:prstGeom>
          <a:noFill/>
        </p:spPr>
        <p:txBody>
          <a:bodyPr wrap="none" rtlCol="0">
            <a:spAutoFit/>
          </a:bodyPr>
          <a:lstStyle/>
          <a:p>
            <a:r>
              <a:rPr lang="en-US" altLang="zh-CN" dirty="0"/>
              <a:t>With time</a:t>
            </a:r>
            <a:endParaRPr lang="zh-CN" altLang="en-US" dirty="0"/>
          </a:p>
        </p:txBody>
      </p:sp>
      <p:sp>
        <p:nvSpPr>
          <p:cNvPr id="7" name="TextBox 6">
            <a:extLst>
              <a:ext uri="{FF2B5EF4-FFF2-40B4-BE49-F238E27FC236}">
                <a16:creationId xmlns:a16="http://schemas.microsoft.com/office/drawing/2014/main" id="{F6BD0746-20B8-4CA9-919D-741C917D890D}"/>
              </a:ext>
            </a:extLst>
          </p:cNvPr>
          <p:cNvSpPr txBox="1"/>
          <p:nvPr/>
        </p:nvSpPr>
        <p:spPr>
          <a:xfrm>
            <a:off x="7983940" y="3246105"/>
            <a:ext cx="1750223" cy="369332"/>
          </a:xfrm>
          <a:prstGeom prst="rect">
            <a:avLst/>
          </a:prstGeom>
          <a:noFill/>
        </p:spPr>
        <p:txBody>
          <a:bodyPr wrap="none" rtlCol="0">
            <a:spAutoFit/>
          </a:bodyPr>
          <a:lstStyle/>
          <a:p>
            <a:r>
              <a:rPr lang="en-US" altLang="zh-CN" dirty="0"/>
              <a:t>With distance (r)</a:t>
            </a:r>
            <a:endParaRPr lang="zh-CN" altLang="en-US" dirty="0"/>
          </a:p>
        </p:txBody>
      </p:sp>
    </p:spTree>
    <p:extLst>
      <p:ext uri="{BB962C8B-B14F-4D97-AF65-F5344CB8AC3E}">
        <p14:creationId xmlns:p14="http://schemas.microsoft.com/office/powerpoint/2010/main" val="2066199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E7A561-00FD-42DB-A294-59A5E1465381}"/>
              </a:ext>
            </a:extLst>
          </p:cNvPr>
          <p:cNvSpPr>
            <a:spLocks noGrp="1"/>
          </p:cNvSpPr>
          <p:nvPr>
            <p:ph type="title"/>
          </p:nvPr>
        </p:nvSpPr>
        <p:spPr>
          <a:xfrm>
            <a:off x="501630" y="-337626"/>
            <a:ext cx="11188740" cy="1325562"/>
          </a:xfrm>
        </p:spPr>
        <p:txBody>
          <a:bodyPr/>
          <a:lstStyle/>
          <a:p>
            <a:r>
              <a:rPr lang="en-US" altLang="zh-CN" dirty="0" err="1">
                <a:latin typeface="Arial" panose="020B0604020202020204" pitchFamily="34" charset="0"/>
                <a:cs typeface="Arial" panose="020B0604020202020204" pitchFamily="34" charset="0"/>
              </a:rPr>
              <a:t>Hapmap</a:t>
            </a:r>
            <a:r>
              <a:rPr lang="en-US" altLang="zh-CN" dirty="0">
                <a:latin typeface="Arial" panose="020B0604020202020204" pitchFamily="34" charset="0"/>
                <a:cs typeface="Arial" panose="020B0604020202020204" pitchFamily="34" charset="0"/>
              </a:rPr>
              <a:t> project and recombination hotspots</a:t>
            </a:r>
            <a:endParaRPr lang="zh-CN" altLang="en-US" dirty="0">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5AE7C697-3AD4-4CDD-A41B-2C098D52E1FA}"/>
              </a:ext>
            </a:extLst>
          </p:cNvPr>
          <p:cNvPicPr>
            <a:picLocks noChangeAspect="1"/>
          </p:cNvPicPr>
          <p:nvPr/>
        </p:nvPicPr>
        <p:blipFill>
          <a:blip r:embed="rId2"/>
          <a:stretch>
            <a:fillRect/>
          </a:stretch>
        </p:blipFill>
        <p:spPr>
          <a:xfrm>
            <a:off x="5673884" y="3518942"/>
            <a:ext cx="6016486" cy="3143178"/>
          </a:xfrm>
          <a:prstGeom prst="rect">
            <a:avLst/>
          </a:prstGeom>
        </p:spPr>
      </p:pic>
      <p:pic>
        <p:nvPicPr>
          <p:cNvPr id="8" name="图片 6">
            <a:extLst>
              <a:ext uri="{FF2B5EF4-FFF2-40B4-BE49-F238E27FC236}">
                <a16:creationId xmlns:a16="http://schemas.microsoft.com/office/drawing/2014/main" id="{785D7C42-4510-4A8C-B220-6888440C3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47" y="709312"/>
            <a:ext cx="4518964" cy="1606743"/>
          </a:xfrm>
          <a:prstGeom prst="rect">
            <a:avLst/>
          </a:prstGeom>
        </p:spPr>
      </p:pic>
      <p:sp>
        <p:nvSpPr>
          <p:cNvPr id="9" name="文本框 8">
            <a:extLst>
              <a:ext uri="{FF2B5EF4-FFF2-40B4-BE49-F238E27FC236}">
                <a16:creationId xmlns:a16="http://schemas.microsoft.com/office/drawing/2014/main" id="{B946632D-AA79-4679-A8F1-77F3292603A2}"/>
              </a:ext>
            </a:extLst>
          </p:cNvPr>
          <p:cNvSpPr txBox="1"/>
          <p:nvPr/>
        </p:nvSpPr>
        <p:spPr>
          <a:xfrm>
            <a:off x="828275" y="2379951"/>
            <a:ext cx="3757760" cy="1200329"/>
          </a:xfrm>
          <a:prstGeom prst="rect">
            <a:avLst/>
          </a:prstGeom>
          <a:noFill/>
        </p:spPr>
        <p:txBody>
          <a:bodyPr wrap="none" rtlCol="0">
            <a:spAutoFit/>
          </a:bodyPr>
          <a:lstStyle/>
          <a:p>
            <a:r>
              <a:rPr lang="en-SG" altLang="zh-CN" dirty="0"/>
              <a:t>Started on October 27 to 29, 2002- </a:t>
            </a:r>
          </a:p>
          <a:p>
            <a:r>
              <a:rPr lang="en-SG" altLang="zh-CN" dirty="0"/>
              <a:t>Phase I: </a:t>
            </a:r>
            <a:r>
              <a:rPr lang="en-US" altLang="zh-CN" dirty="0"/>
              <a:t>27 October 2005</a:t>
            </a:r>
          </a:p>
          <a:p>
            <a:r>
              <a:rPr lang="en-US" altLang="zh-CN" dirty="0"/>
              <a:t>Phase 2: October 2007</a:t>
            </a:r>
          </a:p>
          <a:p>
            <a:r>
              <a:rPr lang="en-US" altLang="zh-CN" dirty="0"/>
              <a:t>Phase 3: spring 2009</a:t>
            </a:r>
            <a:endParaRPr lang="zh-CN" altLang="en-US" dirty="0"/>
          </a:p>
        </p:txBody>
      </p:sp>
      <p:pic>
        <p:nvPicPr>
          <p:cNvPr id="10" name="图片 7">
            <a:extLst>
              <a:ext uri="{FF2B5EF4-FFF2-40B4-BE49-F238E27FC236}">
                <a16:creationId xmlns:a16="http://schemas.microsoft.com/office/drawing/2014/main" id="{624507AD-9C94-4FA5-84C3-8BEE30EBCE87}"/>
              </a:ext>
            </a:extLst>
          </p:cNvPr>
          <p:cNvPicPr>
            <a:picLocks noChangeAspect="1"/>
          </p:cNvPicPr>
          <p:nvPr/>
        </p:nvPicPr>
        <p:blipFill>
          <a:blip r:embed="rId4"/>
          <a:stretch>
            <a:fillRect/>
          </a:stretch>
        </p:blipFill>
        <p:spPr>
          <a:xfrm>
            <a:off x="5673884" y="666166"/>
            <a:ext cx="6016486" cy="2762834"/>
          </a:xfrm>
          <a:prstGeom prst="rect">
            <a:avLst/>
          </a:prstGeom>
        </p:spPr>
      </p:pic>
      <p:pic>
        <p:nvPicPr>
          <p:cNvPr id="11" name="图片 12">
            <a:extLst>
              <a:ext uri="{FF2B5EF4-FFF2-40B4-BE49-F238E27FC236}">
                <a16:creationId xmlns:a16="http://schemas.microsoft.com/office/drawing/2014/main" id="{707A4836-F96A-438E-A615-A164F0E101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40" y="3644176"/>
            <a:ext cx="4630377" cy="2920699"/>
          </a:xfrm>
          <a:prstGeom prst="rect">
            <a:avLst/>
          </a:prstGeom>
        </p:spPr>
      </p:pic>
    </p:spTree>
    <p:extLst>
      <p:ext uri="{BB962C8B-B14F-4D97-AF65-F5344CB8AC3E}">
        <p14:creationId xmlns:p14="http://schemas.microsoft.com/office/powerpoint/2010/main" val="910453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1B4F-307C-4104-8B02-45708EEE77E6}"/>
              </a:ext>
            </a:extLst>
          </p:cNvPr>
          <p:cNvSpPr>
            <a:spLocks noGrp="1"/>
          </p:cNvSpPr>
          <p:nvPr>
            <p:ph type="title"/>
          </p:nvPr>
        </p:nvSpPr>
        <p:spPr>
          <a:xfrm>
            <a:off x="845127" y="-78726"/>
            <a:ext cx="10515600" cy="936556"/>
          </a:xfrm>
        </p:spPr>
        <p:txBody>
          <a:bodyPr>
            <a:normAutofit/>
          </a:bodyPr>
          <a:lstStyle/>
          <a:p>
            <a:pPr algn="ctr"/>
            <a:r>
              <a:rPr lang="en-US" altLang="zh-CN" sz="3600" dirty="0">
                <a:latin typeface="Arial" panose="020B0604020202020204" pitchFamily="34" charset="0"/>
                <a:cs typeface="Arial" panose="020B0604020202020204" pitchFamily="34" charset="0"/>
              </a:rPr>
              <a:t>Prdm9 and the recombination hotspot</a:t>
            </a:r>
            <a:endParaRPr lang="zh-CN" altLang="en-US" sz="3600" dirty="0">
              <a:latin typeface="Arial" panose="020B0604020202020204" pitchFamily="34" charset="0"/>
              <a:cs typeface="Arial" panose="020B0604020202020204" pitchFamily="34" charset="0"/>
            </a:endParaRPr>
          </a:p>
        </p:txBody>
      </p:sp>
      <p:pic>
        <p:nvPicPr>
          <p:cNvPr id="4" name="图片 5" descr="图片包含 文字, 地图&#10;&#10;已生成极高可信度的说明">
            <a:extLst>
              <a:ext uri="{FF2B5EF4-FFF2-40B4-BE49-F238E27FC236}">
                <a16:creationId xmlns:a16="http://schemas.microsoft.com/office/drawing/2014/main" id="{DE344F2B-9A2D-43C2-B407-A90387103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910" y="3617016"/>
            <a:ext cx="5191226" cy="3240984"/>
          </a:xfrm>
          <a:prstGeom prst="rect">
            <a:avLst/>
          </a:prstGeom>
        </p:spPr>
      </p:pic>
      <p:sp>
        <p:nvSpPr>
          <p:cNvPr id="5" name="TextBox 4">
            <a:extLst>
              <a:ext uri="{FF2B5EF4-FFF2-40B4-BE49-F238E27FC236}">
                <a16:creationId xmlns:a16="http://schemas.microsoft.com/office/drawing/2014/main" id="{94E362C9-0C1E-47CF-A7AF-586EC45CCC3C}"/>
              </a:ext>
            </a:extLst>
          </p:cNvPr>
          <p:cNvSpPr txBox="1"/>
          <p:nvPr/>
        </p:nvSpPr>
        <p:spPr>
          <a:xfrm>
            <a:off x="0" y="2833098"/>
            <a:ext cx="6997108" cy="1200329"/>
          </a:xfrm>
          <a:prstGeom prst="rect">
            <a:avLst/>
          </a:prstGeom>
          <a:noFill/>
        </p:spPr>
        <p:txBody>
          <a:bodyPr wrap="none" rtlCol="0">
            <a:spAutoFit/>
          </a:bodyPr>
          <a:lstStyle/>
          <a:p>
            <a:r>
              <a:rPr lang="en-US" altLang="zh-CN" dirty="0"/>
              <a:t>PR domain zinc finger protein 9 is a protein that in humans is encoded </a:t>
            </a:r>
          </a:p>
          <a:p>
            <a:r>
              <a:rPr lang="en-US" altLang="zh-CN" dirty="0"/>
              <a:t>by the Prdm9 gene. PRDM9 is responsible for positioning recombination </a:t>
            </a:r>
          </a:p>
          <a:p>
            <a:r>
              <a:rPr lang="en-US" altLang="zh-CN" dirty="0"/>
              <a:t>hotspots during meiosis by binding a DNA sequence motif encoded in </a:t>
            </a:r>
          </a:p>
          <a:p>
            <a:r>
              <a:rPr lang="en-US" altLang="zh-CN" dirty="0"/>
              <a:t>its zinc finger domain</a:t>
            </a:r>
            <a:endParaRPr lang="zh-CN" altLang="en-US" dirty="0"/>
          </a:p>
        </p:txBody>
      </p:sp>
      <p:pic>
        <p:nvPicPr>
          <p:cNvPr id="6" name="Picture 5">
            <a:extLst>
              <a:ext uri="{FF2B5EF4-FFF2-40B4-BE49-F238E27FC236}">
                <a16:creationId xmlns:a16="http://schemas.microsoft.com/office/drawing/2014/main" id="{CB1358F9-851B-4C0B-ACFC-0AECCF93BC97}"/>
              </a:ext>
            </a:extLst>
          </p:cNvPr>
          <p:cNvPicPr>
            <a:picLocks noChangeAspect="1"/>
          </p:cNvPicPr>
          <p:nvPr/>
        </p:nvPicPr>
        <p:blipFill>
          <a:blip r:embed="rId3"/>
          <a:stretch>
            <a:fillRect/>
          </a:stretch>
        </p:blipFill>
        <p:spPr>
          <a:xfrm>
            <a:off x="7373590" y="1312398"/>
            <a:ext cx="4324350" cy="5153025"/>
          </a:xfrm>
          <a:prstGeom prst="rect">
            <a:avLst/>
          </a:prstGeom>
        </p:spPr>
      </p:pic>
      <p:pic>
        <p:nvPicPr>
          <p:cNvPr id="7" name="Picture 6">
            <a:extLst>
              <a:ext uri="{FF2B5EF4-FFF2-40B4-BE49-F238E27FC236}">
                <a16:creationId xmlns:a16="http://schemas.microsoft.com/office/drawing/2014/main" id="{B30534E9-B00E-467A-950B-C92C6ECD60DB}"/>
              </a:ext>
            </a:extLst>
          </p:cNvPr>
          <p:cNvPicPr>
            <a:picLocks noChangeAspect="1"/>
          </p:cNvPicPr>
          <p:nvPr/>
        </p:nvPicPr>
        <p:blipFill>
          <a:blip r:embed="rId4"/>
          <a:stretch>
            <a:fillRect/>
          </a:stretch>
        </p:blipFill>
        <p:spPr>
          <a:xfrm>
            <a:off x="0" y="703933"/>
            <a:ext cx="4939993" cy="1801933"/>
          </a:xfrm>
          <a:prstGeom prst="rect">
            <a:avLst/>
          </a:prstGeom>
        </p:spPr>
      </p:pic>
    </p:spTree>
    <p:extLst>
      <p:ext uri="{BB962C8B-B14F-4D97-AF65-F5344CB8AC3E}">
        <p14:creationId xmlns:p14="http://schemas.microsoft.com/office/powerpoint/2010/main" val="2730050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05F3C5-3DD5-4D67-9D66-49263C57A046}"/>
              </a:ext>
            </a:extLst>
          </p:cNvPr>
          <p:cNvSpPr>
            <a:spLocks noGrp="1"/>
          </p:cNvSpPr>
          <p:nvPr>
            <p:ph type="title"/>
          </p:nvPr>
        </p:nvSpPr>
        <p:spPr>
          <a:xfrm>
            <a:off x="845127" y="-284796"/>
            <a:ext cx="10515600" cy="1325562"/>
          </a:xfrm>
        </p:spPr>
        <p:txBody>
          <a:bodyPr>
            <a:normAutofit/>
          </a:bodyPr>
          <a:lstStyle/>
          <a:p>
            <a:pPr algn="ctr"/>
            <a:r>
              <a:rPr lang="en-US" altLang="zh-CN" sz="3600" dirty="0">
                <a:latin typeface="Arial" panose="020B0604020202020204" pitchFamily="34" charset="0"/>
                <a:cs typeface="Arial" panose="020B0604020202020204" pitchFamily="34" charset="0"/>
              </a:rPr>
              <a:t>Genome wide association studies</a:t>
            </a:r>
            <a:endParaRPr lang="zh-CN" altLang="en-US" sz="3600" dirty="0">
              <a:latin typeface="Arial" panose="020B0604020202020204" pitchFamily="34" charset="0"/>
              <a:cs typeface="Arial" panose="020B0604020202020204" pitchFamily="34" charset="0"/>
            </a:endParaRPr>
          </a:p>
        </p:txBody>
      </p:sp>
      <p:pic>
        <p:nvPicPr>
          <p:cNvPr id="5" name="图片 4">
            <a:extLst>
              <a:ext uri="{FF2B5EF4-FFF2-40B4-BE49-F238E27FC236}">
                <a16:creationId xmlns:a16="http://schemas.microsoft.com/office/drawing/2014/main" id="{7A39B6B9-9969-411F-931F-50F44F6D488B}"/>
              </a:ext>
            </a:extLst>
          </p:cNvPr>
          <p:cNvPicPr>
            <a:picLocks noChangeAspect="1"/>
          </p:cNvPicPr>
          <p:nvPr/>
        </p:nvPicPr>
        <p:blipFill>
          <a:blip r:embed="rId2"/>
          <a:stretch>
            <a:fillRect/>
          </a:stretch>
        </p:blipFill>
        <p:spPr>
          <a:xfrm>
            <a:off x="10403" y="4299304"/>
            <a:ext cx="6085597" cy="2393564"/>
          </a:xfrm>
          <a:prstGeom prst="rect">
            <a:avLst/>
          </a:prstGeom>
        </p:spPr>
      </p:pic>
      <p:pic>
        <p:nvPicPr>
          <p:cNvPr id="6" name="图片 5">
            <a:extLst>
              <a:ext uri="{FF2B5EF4-FFF2-40B4-BE49-F238E27FC236}">
                <a16:creationId xmlns:a16="http://schemas.microsoft.com/office/drawing/2014/main" id="{36A1FEF9-D21B-489D-896E-6F4B47631A2A}"/>
              </a:ext>
            </a:extLst>
          </p:cNvPr>
          <p:cNvPicPr>
            <a:picLocks noChangeAspect="1"/>
          </p:cNvPicPr>
          <p:nvPr/>
        </p:nvPicPr>
        <p:blipFill>
          <a:blip r:embed="rId3"/>
          <a:stretch>
            <a:fillRect/>
          </a:stretch>
        </p:blipFill>
        <p:spPr>
          <a:xfrm>
            <a:off x="0" y="1030681"/>
            <a:ext cx="5209513" cy="2922410"/>
          </a:xfrm>
          <a:prstGeom prst="rect">
            <a:avLst/>
          </a:prstGeom>
        </p:spPr>
      </p:pic>
      <p:pic>
        <p:nvPicPr>
          <p:cNvPr id="8" name="图片 7" descr="图片包含 天空, 户外, 墙壁, 滑雪&#10;&#10;已生成高可信度的说明">
            <a:extLst>
              <a:ext uri="{FF2B5EF4-FFF2-40B4-BE49-F238E27FC236}">
                <a16:creationId xmlns:a16="http://schemas.microsoft.com/office/drawing/2014/main" id="{CB7544B2-C866-4FFC-90BE-2A7D2FA26D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4036" y="887007"/>
            <a:ext cx="5494579" cy="4373685"/>
          </a:xfrm>
          <a:prstGeom prst="rect">
            <a:avLst/>
          </a:prstGeom>
        </p:spPr>
      </p:pic>
      <p:sp>
        <p:nvSpPr>
          <p:cNvPr id="9" name="文本框 8">
            <a:extLst>
              <a:ext uri="{FF2B5EF4-FFF2-40B4-BE49-F238E27FC236}">
                <a16:creationId xmlns:a16="http://schemas.microsoft.com/office/drawing/2014/main" id="{7267F233-C754-48E6-9DA2-0B7FCB082C5F}"/>
              </a:ext>
            </a:extLst>
          </p:cNvPr>
          <p:cNvSpPr txBox="1"/>
          <p:nvPr/>
        </p:nvSpPr>
        <p:spPr>
          <a:xfrm>
            <a:off x="6469777" y="5215540"/>
            <a:ext cx="5711820" cy="1477328"/>
          </a:xfrm>
          <a:prstGeom prst="rect">
            <a:avLst/>
          </a:prstGeom>
          <a:noFill/>
        </p:spPr>
        <p:txBody>
          <a:bodyPr wrap="none" rtlCol="0">
            <a:spAutoFit/>
          </a:bodyPr>
          <a:lstStyle/>
          <a:p>
            <a:r>
              <a:rPr lang="en-SG" altLang="zh-CN" dirty="0">
                <a:latin typeface="Arial" panose="020B0604020202020204" pitchFamily="34" charset="0"/>
                <a:cs typeface="Arial" panose="020B0604020202020204" pitchFamily="34" charset="0"/>
              </a:rPr>
              <a:t>As of 2017-12-11, the GWAS </a:t>
            </a:r>
            <a:r>
              <a:rPr lang="en-SG" altLang="zh-CN" dirty="0" err="1">
                <a:latin typeface="Arial" panose="020B0604020202020204" pitchFamily="34" charset="0"/>
                <a:cs typeface="Arial" panose="020B0604020202020204" pitchFamily="34" charset="0"/>
              </a:rPr>
              <a:t>Catalog</a:t>
            </a:r>
            <a:r>
              <a:rPr lang="en-SG" altLang="zh-CN" dirty="0">
                <a:latin typeface="Arial" panose="020B0604020202020204" pitchFamily="34" charset="0"/>
                <a:cs typeface="Arial" panose="020B0604020202020204" pitchFamily="34" charset="0"/>
              </a:rPr>
              <a:t> contains 3233 </a:t>
            </a:r>
          </a:p>
          <a:p>
            <a:r>
              <a:rPr lang="en-SG" altLang="zh-CN" dirty="0">
                <a:latin typeface="Arial" panose="020B0604020202020204" pitchFamily="34" charset="0"/>
                <a:cs typeface="Arial" panose="020B0604020202020204" pitchFamily="34" charset="0"/>
              </a:rPr>
              <a:t>publications and 55707 unique SNP-trait associations.</a:t>
            </a:r>
          </a:p>
          <a:p>
            <a:r>
              <a:rPr lang="en-SG" altLang="zh-CN" dirty="0">
                <a:latin typeface="Arial" panose="020B0604020202020204" pitchFamily="34" charset="0"/>
                <a:cs typeface="Arial" panose="020B0604020202020204" pitchFamily="34" charset="0"/>
              </a:rPr>
              <a:t> GWAS </a:t>
            </a:r>
            <a:r>
              <a:rPr lang="en-SG" altLang="zh-CN" dirty="0" err="1">
                <a:latin typeface="Arial" panose="020B0604020202020204" pitchFamily="34" charset="0"/>
                <a:cs typeface="Arial" panose="020B0604020202020204" pitchFamily="34" charset="0"/>
              </a:rPr>
              <a:t>Catalog</a:t>
            </a:r>
            <a:r>
              <a:rPr lang="en-SG" altLang="zh-CN" dirty="0">
                <a:latin typeface="Arial" panose="020B0604020202020204" pitchFamily="34" charset="0"/>
                <a:cs typeface="Arial" panose="020B0604020202020204" pitchFamily="34" charset="0"/>
              </a:rPr>
              <a:t> data is currently mapped to Genome </a:t>
            </a:r>
          </a:p>
          <a:p>
            <a:r>
              <a:rPr lang="en-SG" altLang="zh-CN" dirty="0">
                <a:latin typeface="Arial" panose="020B0604020202020204" pitchFamily="34" charset="0"/>
                <a:cs typeface="Arial" panose="020B0604020202020204" pitchFamily="34" charset="0"/>
              </a:rPr>
              <a:t>Assembly GRCh38.p10 and </a:t>
            </a:r>
            <a:r>
              <a:rPr lang="en-SG" altLang="zh-CN" dirty="0" err="1">
                <a:latin typeface="Arial" panose="020B0604020202020204" pitchFamily="34" charset="0"/>
                <a:cs typeface="Arial" panose="020B0604020202020204" pitchFamily="34" charset="0"/>
              </a:rPr>
              <a:t>dbSNP</a:t>
            </a:r>
            <a:r>
              <a:rPr lang="en-SG" altLang="zh-CN" dirty="0">
                <a:latin typeface="Arial" panose="020B0604020202020204" pitchFamily="34" charset="0"/>
                <a:cs typeface="Arial" panose="020B0604020202020204" pitchFamily="34" charset="0"/>
              </a:rPr>
              <a:t> Build 150.</a:t>
            </a:r>
          </a:p>
          <a:p>
            <a:r>
              <a:rPr lang="en-SG" altLang="zh-CN" dirty="0">
                <a:latin typeface="Arial" panose="020B0604020202020204" pitchFamily="34" charset="0"/>
                <a:cs typeface="Arial" panose="020B0604020202020204" pitchFamily="34" charset="0"/>
              </a:rPr>
              <a:t>https://www.ebi.ac.uk/gwas/</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119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D1B9EB-E718-4F72-999D-1687FAA7ADAA}"/>
              </a:ext>
            </a:extLst>
          </p:cNvPr>
          <p:cNvSpPr>
            <a:spLocks noGrp="1"/>
          </p:cNvSpPr>
          <p:nvPr>
            <p:ph type="title"/>
          </p:nvPr>
        </p:nvSpPr>
        <p:spPr>
          <a:xfrm>
            <a:off x="739109" y="15082"/>
            <a:ext cx="10515600" cy="1325562"/>
          </a:xfrm>
        </p:spPr>
        <p:txBody>
          <a:bodyPr/>
          <a:lstStyle/>
          <a:p>
            <a:r>
              <a:rPr lang="en-US" altLang="zh-CN" dirty="0">
                <a:latin typeface="Arial" panose="020B0604020202020204" pitchFamily="34" charset="0"/>
                <a:cs typeface="Arial" panose="020B0604020202020204" pitchFamily="34" charset="0"/>
              </a:rPr>
              <a:t>Key points</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5CC74BF7-28AB-421F-8AFB-5B6188203849}"/>
              </a:ext>
            </a:extLst>
          </p:cNvPr>
          <p:cNvSpPr>
            <a:spLocks noGrp="1"/>
          </p:cNvSpPr>
          <p:nvPr>
            <p:ph idx="1"/>
          </p:nvPr>
        </p:nvSpPr>
        <p:spPr>
          <a:xfrm>
            <a:off x="397564" y="1828800"/>
            <a:ext cx="11211339" cy="4351337"/>
          </a:xfrm>
        </p:spPr>
        <p:txBody>
          <a:bodyPr/>
          <a:lstStyle/>
          <a:p>
            <a:r>
              <a:rPr lang="en-US" altLang="zh-CN" dirty="0">
                <a:latin typeface="Arial" panose="020B0604020202020204" pitchFamily="34" charset="0"/>
                <a:cs typeface="Arial" panose="020B0604020202020204" pitchFamily="34" charset="0"/>
              </a:rPr>
              <a:t>1) LD between two markers will decrease as recombination breaks down the association between them. </a:t>
            </a: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2) LD tends to decrease as the distance between two markers increases. </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7001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D08B48-E0D0-40B7-9D75-4107F9503C7C}"/>
              </a:ext>
            </a:extLst>
          </p:cNvPr>
          <p:cNvSpPr>
            <a:spLocks noGrp="1"/>
          </p:cNvSpPr>
          <p:nvPr>
            <p:ph type="title"/>
          </p:nvPr>
        </p:nvSpPr>
        <p:spPr>
          <a:xfrm>
            <a:off x="477077" y="1712423"/>
            <a:ext cx="11145079" cy="2840210"/>
          </a:xfrm>
        </p:spPr>
        <p:txBody>
          <a:bodyPr/>
          <a:lstStyle/>
          <a:p>
            <a:r>
              <a:rPr lang="en-US" altLang="zh-CN" dirty="0">
                <a:latin typeface="Arial" panose="020B0604020202020204" pitchFamily="34" charset="0"/>
                <a:cs typeface="Arial" panose="020B0604020202020204" pitchFamily="34" charset="0"/>
              </a:rPr>
              <a:t>2.7 Later part of the 20</a:t>
            </a:r>
            <a:r>
              <a:rPr lang="en-US" altLang="zh-CN" baseline="30000" dirty="0">
                <a:latin typeface="Arial" panose="020B0604020202020204" pitchFamily="34" charset="0"/>
                <a:cs typeface="Arial" panose="020B0604020202020204" pitchFamily="34" charset="0"/>
              </a:rPr>
              <a:t>th</a:t>
            </a:r>
            <a:r>
              <a:rPr lang="en-US" altLang="zh-CN" dirty="0">
                <a:latin typeface="Arial" panose="020B0604020202020204" pitchFamily="34" charset="0"/>
                <a:cs typeface="Arial" panose="020B0604020202020204" pitchFamily="34" charset="0"/>
              </a:rPr>
              <a:t> century for Population Genetics</a:t>
            </a:r>
            <a:endParaRPr lang="zh-CN" altLang="en-US" dirty="0">
              <a:latin typeface="Arial" panose="020B0604020202020204" pitchFamily="34" charset="0"/>
              <a:cs typeface="Arial" panose="020B0604020202020204" pitchFamily="34" charset="0"/>
            </a:endParaRPr>
          </a:p>
        </p:txBody>
      </p:sp>
      <p:sp>
        <p:nvSpPr>
          <p:cNvPr id="3" name="文本占位符 2">
            <a:extLst>
              <a:ext uri="{FF2B5EF4-FFF2-40B4-BE49-F238E27FC236}">
                <a16:creationId xmlns:a16="http://schemas.microsoft.com/office/drawing/2014/main" id="{A0663E7E-67CF-4FE8-867A-C7586624F4CF}"/>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89595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BDEB7E0-7175-414E-A456-15F246F6B43D}"/>
              </a:ext>
            </a:extLst>
          </p:cNvPr>
          <p:cNvSpPr>
            <a:spLocks noGrp="1" noChangeArrowheads="1"/>
          </p:cNvSpPr>
          <p:nvPr>
            <p:ph type="title"/>
          </p:nvPr>
        </p:nvSpPr>
        <p:spPr>
          <a:xfrm>
            <a:off x="2520950" y="-57289"/>
            <a:ext cx="8153400" cy="1143000"/>
          </a:xfrm>
        </p:spPr>
        <p:txBody>
          <a:bodyPr/>
          <a:lstStyle/>
          <a:p>
            <a:pPr algn="ctr" eaLnBrk="1" hangingPunct="1"/>
            <a:r>
              <a:rPr lang="en-US" altLang="zh-CN" dirty="0">
                <a:latin typeface="Arial" panose="020B0604020202020204" pitchFamily="34" charset="0"/>
                <a:cs typeface="Arial" panose="020B0604020202020204" pitchFamily="34" charset="0"/>
              </a:rPr>
              <a:t>Modern synthesis</a:t>
            </a:r>
          </a:p>
        </p:txBody>
      </p:sp>
      <p:sp>
        <p:nvSpPr>
          <p:cNvPr id="6147" name="Line 3">
            <a:extLst>
              <a:ext uri="{FF2B5EF4-FFF2-40B4-BE49-F238E27FC236}">
                <a16:creationId xmlns:a16="http://schemas.microsoft.com/office/drawing/2014/main" id="{0CB1780A-18CE-4731-BFA3-44115523DB51}"/>
              </a:ext>
            </a:extLst>
          </p:cNvPr>
          <p:cNvSpPr>
            <a:spLocks noChangeShapeType="1"/>
          </p:cNvSpPr>
          <p:nvPr/>
        </p:nvSpPr>
        <p:spPr bwMode="auto">
          <a:xfrm flipV="1">
            <a:off x="1868554" y="4547980"/>
            <a:ext cx="7288696" cy="8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628" name="Line 4">
            <a:extLst>
              <a:ext uri="{FF2B5EF4-FFF2-40B4-BE49-F238E27FC236}">
                <a16:creationId xmlns:a16="http://schemas.microsoft.com/office/drawing/2014/main" id="{03D4D8FC-B723-4660-AB0B-1FC7B99AC18B}"/>
              </a:ext>
            </a:extLst>
          </p:cNvPr>
          <p:cNvSpPr>
            <a:spLocks noChangeShapeType="1"/>
          </p:cNvSpPr>
          <p:nvPr/>
        </p:nvSpPr>
        <p:spPr bwMode="auto">
          <a:xfrm flipV="1">
            <a:off x="1868554" y="3482008"/>
            <a:ext cx="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26629" name="Picture 5" descr="On the Origin of Species">
            <a:extLst>
              <a:ext uri="{FF2B5EF4-FFF2-40B4-BE49-F238E27FC236}">
                <a16:creationId xmlns:a16="http://schemas.microsoft.com/office/drawing/2014/main" id="{406BC792-C9E5-436D-A066-D03A302B56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554" y="1958009"/>
            <a:ext cx="9144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a:extLst>
              <a:ext uri="{FF2B5EF4-FFF2-40B4-BE49-F238E27FC236}">
                <a16:creationId xmlns:a16="http://schemas.microsoft.com/office/drawing/2014/main" id="{9635D150-7037-4631-8C9F-DFCCCC480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374" y="5156822"/>
            <a:ext cx="950913"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Line 7">
            <a:extLst>
              <a:ext uri="{FF2B5EF4-FFF2-40B4-BE49-F238E27FC236}">
                <a16:creationId xmlns:a16="http://schemas.microsoft.com/office/drawing/2014/main" id="{557225B9-63C1-4205-B346-B8875615999A}"/>
              </a:ext>
            </a:extLst>
          </p:cNvPr>
          <p:cNvSpPr>
            <a:spLocks noChangeShapeType="1"/>
          </p:cNvSpPr>
          <p:nvPr/>
        </p:nvSpPr>
        <p:spPr bwMode="auto">
          <a:xfrm flipV="1">
            <a:off x="1639954" y="4548808"/>
            <a:ext cx="228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632" name="Text Box 8">
            <a:extLst>
              <a:ext uri="{FF2B5EF4-FFF2-40B4-BE49-F238E27FC236}">
                <a16:creationId xmlns:a16="http://schemas.microsoft.com/office/drawing/2014/main" id="{F6E4A57B-66CA-4051-BE67-733998CBBF0B}"/>
              </a:ext>
            </a:extLst>
          </p:cNvPr>
          <p:cNvSpPr txBox="1">
            <a:spLocks noChangeArrowheads="1"/>
          </p:cNvSpPr>
          <p:nvPr/>
        </p:nvSpPr>
        <p:spPr bwMode="auto">
          <a:xfrm>
            <a:off x="1030354" y="4589947"/>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dirty="0"/>
              <a:t>1859</a:t>
            </a:r>
          </a:p>
        </p:txBody>
      </p:sp>
      <p:sp>
        <p:nvSpPr>
          <p:cNvPr id="26633" name="Line 9">
            <a:extLst>
              <a:ext uri="{FF2B5EF4-FFF2-40B4-BE49-F238E27FC236}">
                <a16:creationId xmlns:a16="http://schemas.microsoft.com/office/drawing/2014/main" id="{2BEBC90F-B85C-4570-BDDC-55D158C0B007}"/>
              </a:ext>
            </a:extLst>
          </p:cNvPr>
          <p:cNvSpPr>
            <a:spLocks noChangeShapeType="1"/>
          </p:cNvSpPr>
          <p:nvPr/>
        </p:nvSpPr>
        <p:spPr bwMode="auto">
          <a:xfrm flipH="1" flipV="1">
            <a:off x="2249554" y="4548808"/>
            <a:ext cx="457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634" name="Text Box 10">
            <a:extLst>
              <a:ext uri="{FF2B5EF4-FFF2-40B4-BE49-F238E27FC236}">
                <a16:creationId xmlns:a16="http://schemas.microsoft.com/office/drawing/2014/main" id="{D9B4C5AD-DBA6-4455-9058-CF0F8C628DD0}"/>
              </a:ext>
            </a:extLst>
          </p:cNvPr>
          <p:cNvSpPr txBox="1">
            <a:spLocks noChangeArrowheads="1"/>
          </p:cNvSpPr>
          <p:nvPr/>
        </p:nvSpPr>
        <p:spPr bwMode="auto">
          <a:xfrm>
            <a:off x="2020954" y="4167809"/>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1866</a:t>
            </a:r>
          </a:p>
        </p:txBody>
      </p:sp>
      <p:pic>
        <p:nvPicPr>
          <p:cNvPr id="26635" name="Picture 11" descr="File:Gregor Mendel.png">
            <a:hlinkClick r:id="rId4"/>
            <a:extLst>
              <a:ext uri="{FF2B5EF4-FFF2-40B4-BE49-F238E27FC236}">
                <a16:creationId xmlns:a16="http://schemas.microsoft.com/office/drawing/2014/main" id="{5FFD7B56-D6C8-43A8-8277-4BD841F957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5904" y="5195946"/>
            <a:ext cx="1023938"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Line 12">
            <a:extLst>
              <a:ext uri="{FF2B5EF4-FFF2-40B4-BE49-F238E27FC236}">
                <a16:creationId xmlns:a16="http://schemas.microsoft.com/office/drawing/2014/main" id="{43B0FF0C-CF0C-4C61-B767-897999AFF4AB}"/>
              </a:ext>
            </a:extLst>
          </p:cNvPr>
          <p:cNvSpPr>
            <a:spLocks noChangeShapeType="1"/>
          </p:cNvSpPr>
          <p:nvPr/>
        </p:nvSpPr>
        <p:spPr bwMode="auto">
          <a:xfrm>
            <a:off x="3316354" y="447260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637" name="Text Box 13">
            <a:extLst>
              <a:ext uri="{FF2B5EF4-FFF2-40B4-BE49-F238E27FC236}">
                <a16:creationId xmlns:a16="http://schemas.microsoft.com/office/drawing/2014/main" id="{A83EA9E5-6F6C-42C1-9711-11C4C6220A67}"/>
              </a:ext>
            </a:extLst>
          </p:cNvPr>
          <p:cNvSpPr txBox="1">
            <a:spLocks noChangeArrowheads="1"/>
          </p:cNvSpPr>
          <p:nvPr/>
        </p:nvSpPr>
        <p:spPr bwMode="auto">
          <a:xfrm>
            <a:off x="2995679" y="4128121"/>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1900</a:t>
            </a:r>
          </a:p>
        </p:txBody>
      </p:sp>
      <p:sp>
        <p:nvSpPr>
          <p:cNvPr id="26638" name="Text Box 14">
            <a:extLst>
              <a:ext uri="{FF2B5EF4-FFF2-40B4-BE49-F238E27FC236}">
                <a16:creationId xmlns:a16="http://schemas.microsoft.com/office/drawing/2014/main" id="{1F9EAE7C-67B5-4C17-997C-802C9E550EB0}"/>
              </a:ext>
            </a:extLst>
          </p:cNvPr>
          <p:cNvSpPr txBox="1">
            <a:spLocks noChangeArrowheads="1"/>
          </p:cNvSpPr>
          <p:nvPr/>
        </p:nvSpPr>
        <p:spPr bwMode="auto">
          <a:xfrm>
            <a:off x="3011554" y="4929808"/>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200"/>
              <a:t>Re-discovery of Mendel law</a:t>
            </a:r>
          </a:p>
        </p:txBody>
      </p:sp>
      <p:sp>
        <p:nvSpPr>
          <p:cNvPr id="26639" name="Line 15">
            <a:extLst>
              <a:ext uri="{FF2B5EF4-FFF2-40B4-BE49-F238E27FC236}">
                <a16:creationId xmlns:a16="http://schemas.microsoft.com/office/drawing/2014/main" id="{37CC6795-BD41-4871-B82E-CE2A584A7EDA}"/>
              </a:ext>
            </a:extLst>
          </p:cNvPr>
          <p:cNvSpPr>
            <a:spLocks noChangeShapeType="1"/>
          </p:cNvSpPr>
          <p:nvPr/>
        </p:nvSpPr>
        <p:spPr bwMode="auto">
          <a:xfrm flipH="1" flipV="1">
            <a:off x="3316354" y="4625008"/>
            <a:ext cx="152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640" name="Line 16">
            <a:extLst>
              <a:ext uri="{FF2B5EF4-FFF2-40B4-BE49-F238E27FC236}">
                <a16:creationId xmlns:a16="http://schemas.microsoft.com/office/drawing/2014/main" id="{6F34FF32-78F9-4BAF-884E-58503A65A29C}"/>
              </a:ext>
            </a:extLst>
          </p:cNvPr>
          <p:cNvSpPr>
            <a:spLocks noChangeShapeType="1"/>
          </p:cNvSpPr>
          <p:nvPr/>
        </p:nvSpPr>
        <p:spPr bwMode="auto">
          <a:xfrm flipH="1">
            <a:off x="4002154" y="3024808"/>
            <a:ext cx="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641" name="Text Box 17">
            <a:extLst>
              <a:ext uri="{FF2B5EF4-FFF2-40B4-BE49-F238E27FC236}">
                <a16:creationId xmlns:a16="http://schemas.microsoft.com/office/drawing/2014/main" id="{1810AFE4-A5FC-48F9-8256-AE3DA214E43A}"/>
              </a:ext>
            </a:extLst>
          </p:cNvPr>
          <p:cNvSpPr txBox="1">
            <a:spLocks noChangeArrowheads="1"/>
          </p:cNvSpPr>
          <p:nvPr/>
        </p:nvSpPr>
        <p:spPr bwMode="auto">
          <a:xfrm>
            <a:off x="3773554" y="4548809"/>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1918</a:t>
            </a:r>
          </a:p>
        </p:txBody>
      </p:sp>
      <p:pic>
        <p:nvPicPr>
          <p:cNvPr id="26642" name="Picture 18">
            <a:extLst>
              <a:ext uri="{FF2B5EF4-FFF2-40B4-BE49-F238E27FC236}">
                <a16:creationId xmlns:a16="http://schemas.microsoft.com/office/drawing/2014/main" id="{147F7107-FF35-484E-BC4B-FC67968A46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5154" y="1119808"/>
            <a:ext cx="1023938" cy="1335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43" name="Picture 19">
            <a:extLst>
              <a:ext uri="{FF2B5EF4-FFF2-40B4-BE49-F238E27FC236}">
                <a16:creationId xmlns:a16="http://schemas.microsoft.com/office/drawing/2014/main" id="{E4D6BA91-9547-40F2-BA1A-59881397C2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6754" y="1119809"/>
            <a:ext cx="1087438" cy="1336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44" name="Picture 20">
            <a:extLst>
              <a:ext uri="{FF2B5EF4-FFF2-40B4-BE49-F238E27FC236}">
                <a16:creationId xmlns:a16="http://schemas.microsoft.com/office/drawing/2014/main" id="{729D22A6-FD18-48B5-B9BC-3BC643D076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9754" y="1119809"/>
            <a:ext cx="1206500" cy="1336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45" name="Text Box 21">
            <a:extLst>
              <a:ext uri="{FF2B5EF4-FFF2-40B4-BE49-F238E27FC236}">
                <a16:creationId xmlns:a16="http://schemas.microsoft.com/office/drawing/2014/main" id="{B4DFE9DB-428A-4727-9A5D-EC161087AF04}"/>
              </a:ext>
            </a:extLst>
          </p:cNvPr>
          <p:cNvSpPr txBox="1">
            <a:spLocks noChangeArrowheads="1"/>
          </p:cNvSpPr>
          <p:nvPr/>
        </p:nvSpPr>
        <p:spPr bwMode="auto">
          <a:xfrm>
            <a:off x="2554354" y="2643809"/>
            <a:ext cx="424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R.A Fisher  Sewall Wright  JBS Haldane</a:t>
            </a:r>
          </a:p>
        </p:txBody>
      </p:sp>
      <p:sp>
        <p:nvSpPr>
          <p:cNvPr id="26647" name="Rectangle 23">
            <a:extLst>
              <a:ext uri="{FF2B5EF4-FFF2-40B4-BE49-F238E27FC236}">
                <a16:creationId xmlns:a16="http://schemas.microsoft.com/office/drawing/2014/main" id="{5F64ACF2-6F7C-4368-8181-8FA165D3ABC4}"/>
              </a:ext>
            </a:extLst>
          </p:cNvPr>
          <p:cNvSpPr>
            <a:spLocks noChangeArrowheads="1"/>
          </p:cNvSpPr>
          <p:nvPr/>
        </p:nvSpPr>
        <p:spPr bwMode="auto">
          <a:xfrm>
            <a:off x="6440552" y="4167808"/>
            <a:ext cx="22860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Modern Synthesis</a:t>
            </a:r>
          </a:p>
          <a:p>
            <a:pPr algn="ctr" eaLnBrk="1" hangingPunct="1"/>
            <a:r>
              <a:rPr lang="en-US" altLang="zh-CN"/>
              <a:t>1936-1947</a:t>
            </a:r>
          </a:p>
        </p:txBody>
      </p:sp>
      <p:sp>
        <p:nvSpPr>
          <p:cNvPr id="26648" name="Line 24">
            <a:extLst>
              <a:ext uri="{FF2B5EF4-FFF2-40B4-BE49-F238E27FC236}">
                <a16:creationId xmlns:a16="http://schemas.microsoft.com/office/drawing/2014/main" id="{2ADE1504-B258-4F35-9B4F-108B84F72938}"/>
              </a:ext>
            </a:extLst>
          </p:cNvPr>
          <p:cNvSpPr>
            <a:spLocks noChangeShapeType="1"/>
          </p:cNvSpPr>
          <p:nvPr/>
        </p:nvSpPr>
        <p:spPr bwMode="auto">
          <a:xfrm flipV="1">
            <a:off x="7659752" y="3710608"/>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649" name="Line 25">
            <a:extLst>
              <a:ext uri="{FF2B5EF4-FFF2-40B4-BE49-F238E27FC236}">
                <a16:creationId xmlns:a16="http://schemas.microsoft.com/office/drawing/2014/main" id="{4CD427E2-B8EF-45F4-A5A0-143F9760D205}"/>
              </a:ext>
            </a:extLst>
          </p:cNvPr>
          <p:cNvSpPr>
            <a:spLocks noChangeShapeType="1"/>
          </p:cNvSpPr>
          <p:nvPr/>
        </p:nvSpPr>
        <p:spPr bwMode="auto">
          <a:xfrm flipV="1">
            <a:off x="8345552" y="3786808"/>
            <a:ext cx="304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650" name="Line 26">
            <a:extLst>
              <a:ext uri="{FF2B5EF4-FFF2-40B4-BE49-F238E27FC236}">
                <a16:creationId xmlns:a16="http://schemas.microsoft.com/office/drawing/2014/main" id="{1A5792F6-92B2-4CE1-AAD7-A0C7D9BE58D5}"/>
              </a:ext>
            </a:extLst>
          </p:cNvPr>
          <p:cNvSpPr>
            <a:spLocks noChangeShapeType="1"/>
          </p:cNvSpPr>
          <p:nvPr/>
        </p:nvSpPr>
        <p:spPr bwMode="auto">
          <a:xfrm flipH="1">
            <a:off x="6516752" y="5082208"/>
            <a:ext cx="533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651" name="Line 27">
            <a:extLst>
              <a:ext uri="{FF2B5EF4-FFF2-40B4-BE49-F238E27FC236}">
                <a16:creationId xmlns:a16="http://schemas.microsoft.com/office/drawing/2014/main" id="{A7A776BA-FB82-45C0-B3F9-92B9AE21BB0D}"/>
              </a:ext>
            </a:extLst>
          </p:cNvPr>
          <p:cNvSpPr>
            <a:spLocks noChangeShapeType="1"/>
          </p:cNvSpPr>
          <p:nvPr/>
        </p:nvSpPr>
        <p:spPr bwMode="auto">
          <a:xfrm>
            <a:off x="7583552" y="5082208"/>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652" name="Line 28">
            <a:extLst>
              <a:ext uri="{FF2B5EF4-FFF2-40B4-BE49-F238E27FC236}">
                <a16:creationId xmlns:a16="http://schemas.microsoft.com/office/drawing/2014/main" id="{3E4F1FD5-ADBC-4027-9921-50A3AB6850DE}"/>
              </a:ext>
            </a:extLst>
          </p:cNvPr>
          <p:cNvSpPr>
            <a:spLocks noChangeShapeType="1"/>
          </p:cNvSpPr>
          <p:nvPr/>
        </p:nvSpPr>
        <p:spPr bwMode="auto">
          <a:xfrm>
            <a:off x="8116952" y="5082208"/>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653" name="Oval 29">
            <a:extLst>
              <a:ext uri="{FF2B5EF4-FFF2-40B4-BE49-F238E27FC236}">
                <a16:creationId xmlns:a16="http://schemas.microsoft.com/office/drawing/2014/main" id="{F22DD116-30F8-47D1-A1EA-8AA81FCEB316}"/>
              </a:ext>
            </a:extLst>
          </p:cNvPr>
          <p:cNvSpPr>
            <a:spLocks noChangeArrowheads="1"/>
          </p:cNvSpPr>
          <p:nvPr/>
        </p:nvSpPr>
        <p:spPr bwMode="auto">
          <a:xfrm>
            <a:off x="7050152" y="3177208"/>
            <a:ext cx="13716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Genetics</a:t>
            </a:r>
          </a:p>
        </p:txBody>
      </p:sp>
      <p:sp>
        <p:nvSpPr>
          <p:cNvPr id="26654" name="Oval 30">
            <a:extLst>
              <a:ext uri="{FF2B5EF4-FFF2-40B4-BE49-F238E27FC236}">
                <a16:creationId xmlns:a16="http://schemas.microsoft.com/office/drawing/2014/main" id="{D7EB1DE7-4FD5-407F-AE62-15BB07CA64DC}"/>
              </a:ext>
            </a:extLst>
          </p:cNvPr>
          <p:cNvSpPr>
            <a:spLocks noChangeArrowheads="1"/>
          </p:cNvSpPr>
          <p:nvPr/>
        </p:nvSpPr>
        <p:spPr bwMode="auto">
          <a:xfrm rot="2416898">
            <a:off x="8421752" y="3482008"/>
            <a:ext cx="1219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Ecology</a:t>
            </a:r>
          </a:p>
        </p:txBody>
      </p:sp>
      <p:sp>
        <p:nvSpPr>
          <p:cNvPr id="26655" name="Oval 31">
            <a:extLst>
              <a:ext uri="{FF2B5EF4-FFF2-40B4-BE49-F238E27FC236}">
                <a16:creationId xmlns:a16="http://schemas.microsoft.com/office/drawing/2014/main" id="{199FE575-AD83-4272-829E-E0829C8F56CA}"/>
              </a:ext>
            </a:extLst>
          </p:cNvPr>
          <p:cNvSpPr>
            <a:spLocks noChangeArrowheads="1"/>
          </p:cNvSpPr>
          <p:nvPr/>
        </p:nvSpPr>
        <p:spPr bwMode="auto">
          <a:xfrm rot="20313924">
            <a:off x="5637391" y="3265656"/>
            <a:ext cx="12954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Systematics</a:t>
            </a:r>
          </a:p>
        </p:txBody>
      </p:sp>
      <p:sp>
        <p:nvSpPr>
          <p:cNvPr id="26656" name="Oval 32">
            <a:extLst>
              <a:ext uri="{FF2B5EF4-FFF2-40B4-BE49-F238E27FC236}">
                <a16:creationId xmlns:a16="http://schemas.microsoft.com/office/drawing/2014/main" id="{8323E334-506C-48E1-84CA-23D28E097BF5}"/>
              </a:ext>
            </a:extLst>
          </p:cNvPr>
          <p:cNvSpPr>
            <a:spLocks noChangeArrowheads="1"/>
          </p:cNvSpPr>
          <p:nvPr/>
        </p:nvSpPr>
        <p:spPr bwMode="auto">
          <a:xfrm>
            <a:off x="6897752" y="5463208"/>
            <a:ext cx="13716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Botany</a:t>
            </a:r>
          </a:p>
        </p:txBody>
      </p:sp>
      <p:sp>
        <p:nvSpPr>
          <p:cNvPr id="26657" name="Oval 33">
            <a:extLst>
              <a:ext uri="{FF2B5EF4-FFF2-40B4-BE49-F238E27FC236}">
                <a16:creationId xmlns:a16="http://schemas.microsoft.com/office/drawing/2014/main" id="{3059CE33-73A0-4736-BA75-3E90D27E6390}"/>
              </a:ext>
            </a:extLst>
          </p:cNvPr>
          <p:cNvSpPr>
            <a:spLocks noChangeArrowheads="1"/>
          </p:cNvSpPr>
          <p:nvPr/>
        </p:nvSpPr>
        <p:spPr bwMode="auto">
          <a:xfrm rot="19025973">
            <a:off x="8197989" y="5219694"/>
            <a:ext cx="16002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t>Paleontology</a:t>
            </a:r>
          </a:p>
        </p:txBody>
      </p:sp>
      <p:sp>
        <p:nvSpPr>
          <p:cNvPr id="26658" name="Line 34">
            <a:extLst>
              <a:ext uri="{FF2B5EF4-FFF2-40B4-BE49-F238E27FC236}">
                <a16:creationId xmlns:a16="http://schemas.microsoft.com/office/drawing/2014/main" id="{A83BD341-76D9-4927-A96E-06B9D9B50A5B}"/>
              </a:ext>
            </a:extLst>
          </p:cNvPr>
          <p:cNvSpPr>
            <a:spLocks noChangeShapeType="1"/>
          </p:cNvSpPr>
          <p:nvPr/>
        </p:nvSpPr>
        <p:spPr bwMode="auto">
          <a:xfrm flipH="1" flipV="1">
            <a:off x="6516752" y="3786808"/>
            <a:ext cx="228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659" name="Oval 35">
            <a:extLst>
              <a:ext uri="{FF2B5EF4-FFF2-40B4-BE49-F238E27FC236}">
                <a16:creationId xmlns:a16="http://schemas.microsoft.com/office/drawing/2014/main" id="{208731F1-2615-4894-8A9A-6AA8FEDFEC76}"/>
              </a:ext>
            </a:extLst>
          </p:cNvPr>
          <p:cNvSpPr>
            <a:spLocks noChangeArrowheads="1"/>
          </p:cNvSpPr>
          <p:nvPr/>
        </p:nvSpPr>
        <p:spPr bwMode="auto">
          <a:xfrm rot="2480888">
            <a:off x="5473292" y="5292861"/>
            <a:ext cx="14478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t>Morphology</a:t>
            </a:r>
          </a:p>
        </p:txBody>
      </p:sp>
    </p:spTree>
    <p:extLst>
      <p:ext uri="{BB962C8B-B14F-4D97-AF65-F5344CB8AC3E}">
        <p14:creationId xmlns:p14="http://schemas.microsoft.com/office/powerpoint/2010/main" val="1128678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additive="base">
                                        <p:cTn id="7" dur="500" fill="hold"/>
                                        <p:tgtEl>
                                          <p:spTgt spid="26628"/>
                                        </p:tgtEl>
                                        <p:attrNameLst>
                                          <p:attrName>ppt_x</p:attrName>
                                        </p:attrNameLst>
                                      </p:cBhvr>
                                      <p:tavLst>
                                        <p:tav tm="0">
                                          <p:val>
                                            <p:strVal val="#ppt_x"/>
                                          </p:val>
                                        </p:tav>
                                        <p:tav tm="100000">
                                          <p:val>
                                            <p:strVal val="#ppt_x"/>
                                          </p:val>
                                        </p:tav>
                                      </p:tavLst>
                                    </p:anim>
                                    <p:anim calcmode="lin" valueType="num">
                                      <p:cBhvr additive="base">
                                        <p:cTn id="8" dur="500" fill="hold"/>
                                        <p:tgtEl>
                                          <p:spTgt spid="2662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631"/>
                                        </p:tgtEl>
                                        <p:attrNameLst>
                                          <p:attrName>style.visibility</p:attrName>
                                        </p:attrNameLst>
                                      </p:cBhvr>
                                      <p:to>
                                        <p:strVal val="visible"/>
                                      </p:to>
                                    </p:set>
                                    <p:anim calcmode="lin" valueType="num">
                                      <p:cBhvr additive="base">
                                        <p:cTn id="11" dur="500" fill="hold"/>
                                        <p:tgtEl>
                                          <p:spTgt spid="26631"/>
                                        </p:tgtEl>
                                        <p:attrNameLst>
                                          <p:attrName>ppt_x</p:attrName>
                                        </p:attrNameLst>
                                      </p:cBhvr>
                                      <p:tavLst>
                                        <p:tav tm="0">
                                          <p:val>
                                            <p:strVal val="#ppt_x"/>
                                          </p:val>
                                        </p:tav>
                                        <p:tav tm="100000">
                                          <p:val>
                                            <p:strVal val="#ppt_x"/>
                                          </p:val>
                                        </p:tav>
                                      </p:tavLst>
                                    </p:anim>
                                    <p:anim calcmode="lin" valueType="num">
                                      <p:cBhvr additive="base">
                                        <p:cTn id="12" dur="500" fill="hold"/>
                                        <p:tgtEl>
                                          <p:spTgt spid="2663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629"/>
                                        </p:tgtEl>
                                        <p:attrNameLst>
                                          <p:attrName>style.visibility</p:attrName>
                                        </p:attrNameLst>
                                      </p:cBhvr>
                                      <p:to>
                                        <p:strVal val="visible"/>
                                      </p:to>
                                    </p:set>
                                    <p:anim calcmode="lin" valueType="num">
                                      <p:cBhvr additive="base">
                                        <p:cTn id="15" dur="500" fill="hold"/>
                                        <p:tgtEl>
                                          <p:spTgt spid="26629"/>
                                        </p:tgtEl>
                                        <p:attrNameLst>
                                          <p:attrName>ppt_x</p:attrName>
                                        </p:attrNameLst>
                                      </p:cBhvr>
                                      <p:tavLst>
                                        <p:tav tm="0">
                                          <p:val>
                                            <p:strVal val="#ppt_x"/>
                                          </p:val>
                                        </p:tav>
                                        <p:tav tm="100000">
                                          <p:val>
                                            <p:strVal val="#ppt_x"/>
                                          </p:val>
                                        </p:tav>
                                      </p:tavLst>
                                    </p:anim>
                                    <p:anim calcmode="lin" valueType="num">
                                      <p:cBhvr additive="base">
                                        <p:cTn id="16" dur="500" fill="hold"/>
                                        <p:tgtEl>
                                          <p:spTgt spid="2662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630"/>
                                        </p:tgtEl>
                                        <p:attrNameLst>
                                          <p:attrName>style.visibility</p:attrName>
                                        </p:attrNameLst>
                                      </p:cBhvr>
                                      <p:to>
                                        <p:strVal val="visible"/>
                                      </p:to>
                                    </p:set>
                                    <p:anim calcmode="lin" valueType="num">
                                      <p:cBhvr additive="base">
                                        <p:cTn id="19" dur="500" fill="hold"/>
                                        <p:tgtEl>
                                          <p:spTgt spid="26630"/>
                                        </p:tgtEl>
                                        <p:attrNameLst>
                                          <p:attrName>ppt_x</p:attrName>
                                        </p:attrNameLst>
                                      </p:cBhvr>
                                      <p:tavLst>
                                        <p:tav tm="0">
                                          <p:val>
                                            <p:strVal val="#ppt_x"/>
                                          </p:val>
                                        </p:tav>
                                        <p:tav tm="100000">
                                          <p:val>
                                            <p:strVal val="#ppt_x"/>
                                          </p:val>
                                        </p:tav>
                                      </p:tavLst>
                                    </p:anim>
                                    <p:anim calcmode="lin" valueType="num">
                                      <p:cBhvr additive="base">
                                        <p:cTn id="20" dur="500" fill="hold"/>
                                        <p:tgtEl>
                                          <p:spTgt spid="2663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632"/>
                                        </p:tgtEl>
                                        <p:attrNameLst>
                                          <p:attrName>style.visibility</p:attrName>
                                        </p:attrNameLst>
                                      </p:cBhvr>
                                      <p:to>
                                        <p:strVal val="visible"/>
                                      </p:to>
                                    </p:set>
                                    <p:anim calcmode="lin" valueType="num">
                                      <p:cBhvr additive="base">
                                        <p:cTn id="23" dur="500" fill="hold"/>
                                        <p:tgtEl>
                                          <p:spTgt spid="26632"/>
                                        </p:tgtEl>
                                        <p:attrNameLst>
                                          <p:attrName>ppt_x</p:attrName>
                                        </p:attrNameLst>
                                      </p:cBhvr>
                                      <p:tavLst>
                                        <p:tav tm="0">
                                          <p:val>
                                            <p:strVal val="#ppt_x"/>
                                          </p:val>
                                        </p:tav>
                                        <p:tav tm="100000">
                                          <p:val>
                                            <p:strVal val="#ppt_x"/>
                                          </p:val>
                                        </p:tav>
                                      </p:tavLst>
                                    </p:anim>
                                    <p:anim calcmode="lin" valueType="num">
                                      <p:cBhvr additive="base">
                                        <p:cTn id="24" dur="500" fill="hold"/>
                                        <p:tgtEl>
                                          <p:spTgt spid="2663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6635"/>
                                        </p:tgtEl>
                                        <p:attrNameLst>
                                          <p:attrName>style.visibility</p:attrName>
                                        </p:attrNameLst>
                                      </p:cBhvr>
                                      <p:to>
                                        <p:strVal val="visible"/>
                                      </p:to>
                                    </p:set>
                                    <p:anim calcmode="lin" valueType="num">
                                      <p:cBhvr additive="base">
                                        <p:cTn id="29" dur="500" fill="hold"/>
                                        <p:tgtEl>
                                          <p:spTgt spid="26635"/>
                                        </p:tgtEl>
                                        <p:attrNameLst>
                                          <p:attrName>ppt_x</p:attrName>
                                        </p:attrNameLst>
                                      </p:cBhvr>
                                      <p:tavLst>
                                        <p:tav tm="0">
                                          <p:val>
                                            <p:strVal val="#ppt_x"/>
                                          </p:val>
                                        </p:tav>
                                        <p:tav tm="100000">
                                          <p:val>
                                            <p:strVal val="#ppt_x"/>
                                          </p:val>
                                        </p:tav>
                                      </p:tavLst>
                                    </p:anim>
                                    <p:anim calcmode="lin" valueType="num">
                                      <p:cBhvr additive="base">
                                        <p:cTn id="30" dur="500" fill="hold"/>
                                        <p:tgtEl>
                                          <p:spTgt spid="2663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6633"/>
                                        </p:tgtEl>
                                        <p:attrNameLst>
                                          <p:attrName>style.visibility</p:attrName>
                                        </p:attrNameLst>
                                      </p:cBhvr>
                                      <p:to>
                                        <p:strVal val="visible"/>
                                      </p:to>
                                    </p:set>
                                    <p:anim calcmode="lin" valueType="num">
                                      <p:cBhvr additive="base">
                                        <p:cTn id="33" dur="500" fill="hold"/>
                                        <p:tgtEl>
                                          <p:spTgt spid="26633"/>
                                        </p:tgtEl>
                                        <p:attrNameLst>
                                          <p:attrName>ppt_x</p:attrName>
                                        </p:attrNameLst>
                                      </p:cBhvr>
                                      <p:tavLst>
                                        <p:tav tm="0">
                                          <p:val>
                                            <p:strVal val="#ppt_x"/>
                                          </p:val>
                                        </p:tav>
                                        <p:tav tm="100000">
                                          <p:val>
                                            <p:strVal val="#ppt_x"/>
                                          </p:val>
                                        </p:tav>
                                      </p:tavLst>
                                    </p:anim>
                                    <p:anim calcmode="lin" valueType="num">
                                      <p:cBhvr additive="base">
                                        <p:cTn id="34" dur="500" fill="hold"/>
                                        <p:tgtEl>
                                          <p:spTgt spid="2663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6634"/>
                                        </p:tgtEl>
                                        <p:attrNameLst>
                                          <p:attrName>style.visibility</p:attrName>
                                        </p:attrNameLst>
                                      </p:cBhvr>
                                      <p:to>
                                        <p:strVal val="visible"/>
                                      </p:to>
                                    </p:set>
                                    <p:anim calcmode="lin" valueType="num">
                                      <p:cBhvr additive="base">
                                        <p:cTn id="37" dur="500" fill="hold"/>
                                        <p:tgtEl>
                                          <p:spTgt spid="26634"/>
                                        </p:tgtEl>
                                        <p:attrNameLst>
                                          <p:attrName>ppt_x</p:attrName>
                                        </p:attrNameLst>
                                      </p:cBhvr>
                                      <p:tavLst>
                                        <p:tav tm="0">
                                          <p:val>
                                            <p:strVal val="#ppt_x"/>
                                          </p:val>
                                        </p:tav>
                                        <p:tav tm="100000">
                                          <p:val>
                                            <p:strVal val="#ppt_x"/>
                                          </p:val>
                                        </p:tav>
                                      </p:tavLst>
                                    </p:anim>
                                    <p:anim calcmode="lin" valueType="num">
                                      <p:cBhvr additive="base">
                                        <p:cTn id="38" dur="500" fill="hold"/>
                                        <p:tgtEl>
                                          <p:spTgt spid="2663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6639"/>
                                        </p:tgtEl>
                                        <p:attrNameLst>
                                          <p:attrName>style.visibility</p:attrName>
                                        </p:attrNameLst>
                                      </p:cBhvr>
                                      <p:to>
                                        <p:strVal val="visible"/>
                                      </p:to>
                                    </p:set>
                                    <p:anim calcmode="lin" valueType="num">
                                      <p:cBhvr additive="base">
                                        <p:cTn id="43" dur="500" fill="hold"/>
                                        <p:tgtEl>
                                          <p:spTgt spid="26639"/>
                                        </p:tgtEl>
                                        <p:attrNameLst>
                                          <p:attrName>ppt_x</p:attrName>
                                        </p:attrNameLst>
                                      </p:cBhvr>
                                      <p:tavLst>
                                        <p:tav tm="0">
                                          <p:val>
                                            <p:strVal val="#ppt_x"/>
                                          </p:val>
                                        </p:tav>
                                        <p:tav tm="100000">
                                          <p:val>
                                            <p:strVal val="#ppt_x"/>
                                          </p:val>
                                        </p:tav>
                                      </p:tavLst>
                                    </p:anim>
                                    <p:anim calcmode="lin" valueType="num">
                                      <p:cBhvr additive="base">
                                        <p:cTn id="44" dur="500" fill="hold"/>
                                        <p:tgtEl>
                                          <p:spTgt spid="2663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6638"/>
                                        </p:tgtEl>
                                        <p:attrNameLst>
                                          <p:attrName>style.visibility</p:attrName>
                                        </p:attrNameLst>
                                      </p:cBhvr>
                                      <p:to>
                                        <p:strVal val="visible"/>
                                      </p:to>
                                    </p:set>
                                    <p:anim calcmode="lin" valueType="num">
                                      <p:cBhvr additive="base">
                                        <p:cTn id="47" dur="500" fill="hold"/>
                                        <p:tgtEl>
                                          <p:spTgt spid="26638"/>
                                        </p:tgtEl>
                                        <p:attrNameLst>
                                          <p:attrName>ppt_x</p:attrName>
                                        </p:attrNameLst>
                                      </p:cBhvr>
                                      <p:tavLst>
                                        <p:tav tm="0">
                                          <p:val>
                                            <p:strVal val="#ppt_x"/>
                                          </p:val>
                                        </p:tav>
                                        <p:tav tm="100000">
                                          <p:val>
                                            <p:strVal val="#ppt_x"/>
                                          </p:val>
                                        </p:tav>
                                      </p:tavLst>
                                    </p:anim>
                                    <p:anim calcmode="lin" valueType="num">
                                      <p:cBhvr additive="base">
                                        <p:cTn id="48" dur="500" fill="hold"/>
                                        <p:tgtEl>
                                          <p:spTgt spid="2663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6637"/>
                                        </p:tgtEl>
                                        <p:attrNameLst>
                                          <p:attrName>style.visibility</p:attrName>
                                        </p:attrNameLst>
                                      </p:cBhvr>
                                      <p:to>
                                        <p:strVal val="visible"/>
                                      </p:to>
                                    </p:set>
                                    <p:anim calcmode="lin" valueType="num">
                                      <p:cBhvr additive="base">
                                        <p:cTn id="51" dur="500" fill="hold"/>
                                        <p:tgtEl>
                                          <p:spTgt spid="26637"/>
                                        </p:tgtEl>
                                        <p:attrNameLst>
                                          <p:attrName>ppt_x</p:attrName>
                                        </p:attrNameLst>
                                      </p:cBhvr>
                                      <p:tavLst>
                                        <p:tav tm="0">
                                          <p:val>
                                            <p:strVal val="#ppt_x"/>
                                          </p:val>
                                        </p:tav>
                                        <p:tav tm="100000">
                                          <p:val>
                                            <p:strVal val="#ppt_x"/>
                                          </p:val>
                                        </p:tav>
                                      </p:tavLst>
                                    </p:anim>
                                    <p:anim calcmode="lin" valueType="num">
                                      <p:cBhvr additive="base">
                                        <p:cTn id="52" dur="500" fill="hold"/>
                                        <p:tgtEl>
                                          <p:spTgt spid="26637"/>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26643"/>
                                        </p:tgtEl>
                                        <p:attrNameLst>
                                          <p:attrName>style.visibility</p:attrName>
                                        </p:attrNameLst>
                                      </p:cBhvr>
                                      <p:to>
                                        <p:strVal val="visible"/>
                                      </p:to>
                                    </p:set>
                                    <p:anim calcmode="lin" valueType="num">
                                      <p:cBhvr additive="base">
                                        <p:cTn id="57" dur="500" fill="hold"/>
                                        <p:tgtEl>
                                          <p:spTgt spid="26643"/>
                                        </p:tgtEl>
                                        <p:attrNameLst>
                                          <p:attrName>ppt_x</p:attrName>
                                        </p:attrNameLst>
                                      </p:cBhvr>
                                      <p:tavLst>
                                        <p:tav tm="0">
                                          <p:val>
                                            <p:strVal val="#ppt_x"/>
                                          </p:val>
                                        </p:tav>
                                        <p:tav tm="100000">
                                          <p:val>
                                            <p:strVal val="#ppt_x"/>
                                          </p:val>
                                        </p:tav>
                                      </p:tavLst>
                                    </p:anim>
                                    <p:anim calcmode="lin" valueType="num">
                                      <p:cBhvr additive="base">
                                        <p:cTn id="58" dur="500" fill="hold"/>
                                        <p:tgtEl>
                                          <p:spTgt spid="26643"/>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6644"/>
                                        </p:tgtEl>
                                        <p:attrNameLst>
                                          <p:attrName>style.visibility</p:attrName>
                                        </p:attrNameLst>
                                      </p:cBhvr>
                                      <p:to>
                                        <p:strVal val="visible"/>
                                      </p:to>
                                    </p:set>
                                    <p:anim calcmode="lin" valueType="num">
                                      <p:cBhvr additive="base">
                                        <p:cTn id="61" dur="500" fill="hold"/>
                                        <p:tgtEl>
                                          <p:spTgt spid="26644"/>
                                        </p:tgtEl>
                                        <p:attrNameLst>
                                          <p:attrName>ppt_x</p:attrName>
                                        </p:attrNameLst>
                                      </p:cBhvr>
                                      <p:tavLst>
                                        <p:tav tm="0">
                                          <p:val>
                                            <p:strVal val="#ppt_x"/>
                                          </p:val>
                                        </p:tav>
                                        <p:tav tm="100000">
                                          <p:val>
                                            <p:strVal val="#ppt_x"/>
                                          </p:val>
                                        </p:tav>
                                      </p:tavLst>
                                    </p:anim>
                                    <p:anim calcmode="lin" valueType="num">
                                      <p:cBhvr additive="base">
                                        <p:cTn id="62" dur="500" fill="hold"/>
                                        <p:tgtEl>
                                          <p:spTgt spid="26644"/>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6642"/>
                                        </p:tgtEl>
                                        <p:attrNameLst>
                                          <p:attrName>style.visibility</p:attrName>
                                        </p:attrNameLst>
                                      </p:cBhvr>
                                      <p:to>
                                        <p:strVal val="visible"/>
                                      </p:to>
                                    </p:set>
                                    <p:anim calcmode="lin" valueType="num">
                                      <p:cBhvr additive="base">
                                        <p:cTn id="65" dur="500" fill="hold"/>
                                        <p:tgtEl>
                                          <p:spTgt spid="26642"/>
                                        </p:tgtEl>
                                        <p:attrNameLst>
                                          <p:attrName>ppt_x</p:attrName>
                                        </p:attrNameLst>
                                      </p:cBhvr>
                                      <p:tavLst>
                                        <p:tav tm="0">
                                          <p:val>
                                            <p:strVal val="#ppt_x"/>
                                          </p:val>
                                        </p:tav>
                                        <p:tav tm="100000">
                                          <p:val>
                                            <p:strVal val="#ppt_x"/>
                                          </p:val>
                                        </p:tav>
                                      </p:tavLst>
                                    </p:anim>
                                    <p:anim calcmode="lin" valueType="num">
                                      <p:cBhvr additive="base">
                                        <p:cTn id="66" dur="500" fill="hold"/>
                                        <p:tgtEl>
                                          <p:spTgt spid="2664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6645"/>
                                        </p:tgtEl>
                                        <p:attrNameLst>
                                          <p:attrName>style.visibility</p:attrName>
                                        </p:attrNameLst>
                                      </p:cBhvr>
                                      <p:to>
                                        <p:strVal val="visible"/>
                                      </p:to>
                                    </p:set>
                                    <p:anim calcmode="lin" valueType="num">
                                      <p:cBhvr additive="base">
                                        <p:cTn id="69" dur="500" fill="hold"/>
                                        <p:tgtEl>
                                          <p:spTgt spid="26645"/>
                                        </p:tgtEl>
                                        <p:attrNameLst>
                                          <p:attrName>ppt_x</p:attrName>
                                        </p:attrNameLst>
                                      </p:cBhvr>
                                      <p:tavLst>
                                        <p:tav tm="0">
                                          <p:val>
                                            <p:strVal val="#ppt_x"/>
                                          </p:val>
                                        </p:tav>
                                        <p:tav tm="100000">
                                          <p:val>
                                            <p:strVal val="#ppt_x"/>
                                          </p:val>
                                        </p:tav>
                                      </p:tavLst>
                                    </p:anim>
                                    <p:anim calcmode="lin" valueType="num">
                                      <p:cBhvr additive="base">
                                        <p:cTn id="70" dur="500" fill="hold"/>
                                        <p:tgtEl>
                                          <p:spTgt spid="26645"/>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6640"/>
                                        </p:tgtEl>
                                        <p:attrNameLst>
                                          <p:attrName>style.visibility</p:attrName>
                                        </p:attrNameLst>
                                      </p:cBhvr>
                                      <p:to>
                                        <p:strVal val="visible"/>
                                      </p:to>
                                    </p:set>
                                    <p:anim calcmode="lin" valueType="num">
                                      <p:cBhvr additive="base">
                                        <p:cTn id="73" dur="500" fill="hold"/>
                                        <p:tgtEl>
                                          <p:spTgt spid="26640"/>
                                        </p:tgtEl>
                                        <p:attrNameLst>
                                          <p:attrName>ppt_x</p:attrName>
                                        </p:attrNameLst>
                                      </p:cBhvr>
                                      <p:tavLst>
                                        <p:tav tm="0">
                                          <p:val>
                                            <p:strVal val="#ppt_x"/>
                                          </p:val>
                                        </p:tav>
                                        <p:tav tm="100000">
                                          <p:val>
                                            <p:strVal val="#ppt_x"/>
                                          </p:val>
                                        </p:tav>
                                      </p:tavLst>
                                    </p:anim>
                                    <p:anim calcmode="lin" valueType="num">
                                      <p:cBhvr additive="base">
                                        <p:cTn id="74" dur="500" fill="hold"/>
                                        <p:tgtEl>
                                          <p:spTgt spid="26640"/>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6641"/>
                                        </p:tgtEl>
                                        <p:attrNameLst>
                                          <p:attrName>style.visibility</p:attrName>
                                        </p:attrNameLst>
                                      </p:cBhvr>
                                      <p:to>
                                        <p:strVal val="visible"/>
                                      </p:to>
                                    </p:set>
                                    <p:anim calcmode="lin" valueType="num">
                                      <p:cBhvr additive="base">
                                        <p:cTn id="77" dur="500" fill="hold"/>
                                        <p:tgtEl>
                                          <p:spTgt spid="26641"/>
                                        </p:tgtEl>
                                        <p:attrNameLst>
                                          <p:attrName>ppt_x</p:attrName>
                                        </p:attrNameLst>
                                      </p:cBhvr>
                                      <p:tavLst>
                                        <p:tav tm="0">
                                          <p:val>
                                            <p:strVal val="#ppt_x"/>
                                          </p:val>
                                        </p:tav>
                                        <p:tav tm="100000">
                                          <p:val>
                                            <p:strVal val="#ppt_x"/>
                                          </p:val>
                                        </p:tav>
                                      </p:tavLst>
                                    </p:anim>
                                    <p:anim calcmode="lin" valueType="num">
                                      <p:cBhvr additive="base">
                                        <p:cTn id="78" dur="500" fill="hold"/>
                                        <p:tgtEl>
                                          <p:spTgt spid="26641"/>
                                        </p:tgtEl>
                                        <p:attrNameLst>
                                          <p:attrName>ppt_y</p:attrName>
                                        </p:attrNameLst>
                                      </p:cBhvr>
                                      <p:tavLst>
                                        <p:tav tm="0">
                                          <p:val>
                                            <p:strVal val="1+#ppt_h/2"/>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6647"/>
                                        </p:tgtEl>
                                        <p:attrNameLst>
                                          <p:attrName>style.visibility</p:attrName>
                                        </p:attrNameLst>
                                      </p:cBhvr>
                                      <p:to>
                                        <p:strVal val="visible"/>
                                      </p:to>
                                    </p:set>
                                    <p:anim calcmode="lin" valueType="num">
                                      <p:cBhvr additive="base">
                                        <p:cTn id="83" dur="500" fill="hold"/>
                                        <p:tgtEl>
                                          <p:spTgt spid="26647"/>
                                        </p:tgtEl>
                                        <p:attrNameLst>
                                          <p:attrName>ppt_x</p:attrName>
                                        </p:attrNameLst>
                                      </p:cBhvr>
                                      <p:tavLst>
                                        <p:tav tm="0">
                                          <p:val>
                                            <p:strVal val="#ppt_x"/>
                                          </p:val>
                                        </p:tav>
                                        <p:tav tm="100000">
                                          <p:val>
                                            <p:strVal val="#ppt_x"/>
                                          </p:val>
                                        </p:tav>
                                      </p:tavLst>
                                    </p:anim>
                                    <p:anim calcmode="lin" valueType="num">
                                      <p:cBhvr additive="base">
                                        <p:cTn id="84" dur="500" fill="hold"/>
                                        <p:tgtEl>
                                          <p:spTgt spid="26647"/>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6648"/>
                                        </p:tgtEl>
                                        <p:attrNameLst>
                                          <p:attrName>style.visibility</p:attrName>
                                        </p:attrNameLst>
                                      </p:cBhvr>
                                      <p:to>
                                        <p:strVal val="visible"/>
                                      </p:to>
                                    </p:set>
                                    <p:anim calcmode="lin" valueType="num">
                                      <p:cBhvr additive="base">
                                        <p:cTn id="87" dur="500" fill="hold"/>
                                        <p:tgtEl>
                                          <p:spTgt spid="26648"/>
                                        </p:tgtEl>
                                        <p:attrNameLst>
                                          <p:attrName>ppt_x</p:attrName>
                                        </p:attrNameLst>
                                      </p:cBhvr>
                                      <p:tavLst>
                                        <p:tav tm="0">
                                          <p:val>
                                            <p:strVal val="#ppt_x"/>
                                          </p:val>
                                        </p:tav>
                                        <p:tav tm="100000">
                                          <p:val>
                                            <p:strVal val="#ppt_x"/>
                                          </p:val>
                                        </p:tav>
                                      </p:tavLst>
                                    </p:anim>
                                    <p:anim calcmode="lin" valueType="num">
                                      <p:cBhvr additive="base">
                                        <p:cTn id="88" dur="500" fill="hold"/>
                                        <p:tgtEl>
                                          <p:spTgt spid="26648"/>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6649"/>
                                        </p:tgtEl>
                                        <p:attrNameLst>
                                          <p:attrName>style.visibility</p:attrName>
                                        </p:attrNameLst>
                                      </p:cBhvr>
                                      <p:to>
                                        <p:strVal val="visible"/>
                                      </p:to>
                                    </p:set>
                                    <p:anim calcmode="lin" valueType="num">
                                      <p:cBhvr additive="base">
                                        <p:cTn id="91" dur="500" fill="hold"/>
                                        <p:tgtEl>
                                          <p:spTgt spid="26649"/>
                                        </p:tgtEl>
                                        <p:attrNameLst>
                                          <p:attrName>ppt_x</p:attrName>
                                        </p:attrNameLst>
                                      </p:cBhvr>
                                      <p:tavLst>
                                        <p:tav tm="0">
                                          <p:val>
                                            <p:strVal val="#ppt_x"/>
                                          </p:val>
                                        </p:tav>
                                        <p:tav tm="100000">
                                          <p:val>
                                            <p:strVal val="#ppt_x"/>
                                          </p:val>
                                        </p:tav>
                                      </p:tavLst>
                                    </p:anim>
                                    <p:anim calcmode="lin" valueType="num">
                                      <p:cBhvr additive="base">
                                        <p:cTn id="92" dur="500" fill="hold"/>
                                        <p:tgtEl>
                                          <p:spTgt spid="26649"/>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26650"/>
                                        </p:tgtEl>
                                        <p:attrNameLst>
                                          <p:attrName>style.visibility</p:attrName>
                                        </p:attrNameLst>
                                      </p:cBhvr>
                                      <p:to>
                                        <p:strVal val="visible"/>
                                      </p:to>
                                    </p:set>
                                    <p:anim calcmode="lin" valueType="num">
                                      <p:cBhvr additive="base">
                                        <p:cTn id="95" dur="500" fill="hold"/>
                                        <p:tgtEl>
                                          <p:spTgt spid="26650"/>
                                        </p:tgtEl>
                                        <p:attrNameLst>
                                          <p:attrName>ppt_x</p:attrName>
                                        </p:attrNameLst>
                                      </p:cBhvr>
                                      <p:tavLst>
                                        <p:tav tm="0">
                                          <p:val>
                                            <p:strVal val="#ppt_x"/>
                                          </p:val>
                                        </p:tav>
                                        <p:tav tm="100000">
                                          <p:val>
                                            <p:strVal val="#ppt_x"/>
                                          </p:val>
                                        </p:tav>
                                      </p:tavLst>
                                    </p:anim>
                                    <p:anim calcmode="lin" valueType="num">
                                      <p:cBhvr additive="base">
                                        <p:cTn id="96" dur="500" fill="hold"/>
                                        <p:tgtEl>
                                          <p:spTgt spid="26650"/>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26651"/>
                                        </p:tgtEl>
                                        <p:attrNameLst>
                                          <p:attrName>style.visibility</p:attrName>
                                        </p:attrNameLst>
                                      </p:cBhvr>
                                      <p:to>
                                        <p:strVal val="visible"/>
                                      </p:to>
                                    </p:set>
                                    <p:anim calcmode="lin" valueType="num">
                                      <p:cBhvr additive="base">
                                        <p:cTn id="99" dur="500" fill="hold"/>
                                        <p:tgtEl>
                                          <p:spTgt spid="26651"/>
                                        </p:tgtEl>
                                        <p:attrNameLst>
                                          <p:attrName>ppt_x</p:attrName>
                                        </p:attrNameLst>
                                      </p:cBhvr>
                                      <p:tavLst>
                                        <p:tav tm="0">
                                          <p:val>
                                            <p:strVal val="#ppt_x"/>
                                          </p:val>
                                        </p:tav>
                                        <p:tav tm="100000">
                                          <p:val>
                                            <p:strVal val="#ppt_x"/>
                                          </p:val>
                                        </p:tav>
                                      </p:tavLst>
                                    </p:anim>
                                    <p:anim calcmode="lin" valueType="num">
                                      <p:cBhvr additive="base">
                                        <p:cTn id="100" dur="500" fill="hold"/>
                                        <p:tgtEl>
                                          <p:spTgt spid="26651"/>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26652"/>
                                        </p:tgtEl>
                                        <p:attrNameLst>
                                          <p:attrName>style.visibility</p:attrName>
                                        </p:attrNameLst>
                                      </p:cBhvr>
                                      <p:to>
                                        <p:strVal val="visible"/>
                                      </p:to>
                                    </p:set>
                                    <p:anim calcmode="lin" valueType="num">
                                      <p:cBhvr additive="base">
                                        <p:cTn id="103" dur="500" fill="hold"/>
                                        <p:tgtEl>
                                          <p:spTgt spid="26652"/>
                                        </p:tgtEl>
                                        <p:attrNameLst>
                                          <p:attrName>ppt_x</p:attrName>
                                        </p:attrNameLst>
                                      </p:cBhvr>
                                      <p:tavLst>
                                        <p:tav tm="0">
                                          <p:val>
                                            <p:strVal val="#ppt_x"/>
                                          </p:val>
                                        </p:tav>
                                        <p:tav tm="100000">
                                          <p:val>
                                            <p:strVal val="#ppt_x"/>
                                          </p:val>
                                        </p:tav>
                                      </p:tavLst>
                                    </p:anim>
                                    <p:anim calcmode="lin" valueType="num">
                                      <p:cBhvr additive="base">
                                        <p:cTn id="104" dur="500" fill="hold"/>
                                        <p:tgtEl>
                                          <p:spTgt spid="26652"/>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6653"/>
                                        </p:tgtEl>
                                        <p:attrNameLst>
                                          <p:attrName>style.visibility</p:attrName>
                                        </p:attrNameLst>
                                      </p:cBhvr>
                                      <p:to>
                                        <p:strVal val="visible"/>
                                      </p:to>
                                    </p:set>
                                    <p:anim calcmode="lin" valueType="num">
                                      <p:cBhvr additive="base">
                                        <p:cTn id="107" dur="500" fill="hold"/>
                                        <p:tgtEl>
                                          <p:spTgt spid="26653"/>
                                        </p:tgtEl>
                                        <p:attrNameLst>
                                          <p:attrName>ppt_x</p:attrName>
                                        </p:attrNameLst>
                                      </p:cBhvr>
                                      <p:tavLst>
                                        <p:tav tm="0">
                                          <p:val>
                                            <p:strVal val="#ppt_x"/>
                                          </p:val>
                                        </p:tav>
                                        <p:tav tm="100000">
                                          <p:val>
                                            <p:strVal val="#ppt_x"/>
                                          </p:val>
                                        </p:tav>
                                      </p:tavLst>
                                    </p:anim>
                                    <p:anim calcmode="lin" valueType="num">
                                      <p:cBhvr additive="base">
                                        <p:cTn id="108" dur="500" fill="hold"/>
                                        <p:tgtEl>
                                          <p:spTgt spid="26653"/>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6654"/>
                                        </p:tgtEl>
                                        <p:attrNameLst>
                                          <p:attrName>style.visibility</p:attrName>
                                        </p:attrNameLst>
                                      </p:cBhvr>
                                      <p:to>
                                        <p:strVal val="visible"/>
                                      </p:to>
                                    </p:set>
                                    <p:anim calcmode="lin" valueType="num">
                                      <p:cBhvr additive="base">
                                        <p:cTn id="111" dur="500" fill="hold"/>
                                        <p:tgtEl>
                                          <p:spTgt spid="26654"/>
                                        </p:tgtEl>
                                        <p:attrNameLst>
                                          <p:attrName>ppt_x</p:attrName>
                                        </p:attrNameLst>
                                      </p:cBhvr>
                                      <p:tavLst>
                                        <p:tav tm="0">
                                          <p:val>
                                            <p:strVal val="#ppt_x"/>
                                          </p:val>
                                        </p:tav>
                                        <p:tav tm="100000">
                                          <p:val>
                                            <p:strVal val="#ppt_x"/>
                                          </p:val>
                                        </p:tav>
                                      </p:tavLst>
                                    </p:anim>
                                    <p:anim calcmode="lin" valueType="num">
                                      <p:cBhvr additive="base">
                                        <p:cTn id="112" dur="500" fill="hold"/>
                                        <p:tgtEl>
                                          <p:spTgt spid="26654"/>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6655"/>
                                        </p:tgtEl>
                                        <p:attrNameLst>
                                          <p:attrName>style.visibility</p:attrName>
                                        </p:attrNameLst>
                                      </p:cBhvr>
                                      <p:to>
                                        <p:strVal val="visible"/>
                                      </p:to>
                                    </p:set>
                                    <p:anim calcmode="lin" valueType="num">
                                      <p:cBhvr additive="base">
                                        <p:cTn id="115" dur="500" fill="hold"/>
                                        <p:tgtEl>
                                          <p:spTgt spid="26655"/>
                                        </p:tgtEl>
                                        <p:attrNameLst>
                                          <p:attrName>ppt_x</p:attrName>
                                        </p:attrNameLst>
                                      </p:cBhvr>
                                      <p:tavLst>
                                        <p:tav tm="0">
                                          <p:val>
                                            <p:strVal val="#ppt_x"/>
                                          </p:val>
                                        </p:tav>
                                        <p:tav tm="100000">
                                          <p:val>
                                            <p:strVal val="#ppt_x"/>
                                          </p:val>
                                        </p:tav>
                                      </p:tavLst>
                                    </p:anim>
                                    <p:anim calcmode="lin" valueType="num">
                                      <p:cBhvr additive="base">
                                        <p:cTn id="116" dur="500" fill="hold"/>
                                        <p:tgtEl>
                                          <p:spTgt spid="26655"/>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6656"/>
                                        </p:tgtEl>
                                        <p:attrNameLst>
                                          <p:attrName>style.visibility</p:attrName>
                                        </p:attrNameLst>
                                      </p:cBhvr>
                                      <p:to>
                                        <p:strVal val="visible"/>
                                      </p:to>
                                    </p:set>
                                    <p:anim calcmode="lin" valueType="num">
                                      <p:cBhvr additive="base">
                                        <p:cTn id="119" dur="500" fill="hold"/>
                                        <p:tgtEl>
                                          <p:spTgt spid="26656"/>
                                        </p:tgtEl>
                                        <p:attrNameLst>
                                          <p:attrName>ppt_x</p:attrName>
                                        </p:attrNameLst>
                                      </p:cBhvr>
                                      <p:tavLst>
                                        <p:tav tm="0">
                                          <p:val>
                                            <p:strVal val="#ppt_x"/>
                                          </p:val>
                                        </p:tav>
                                        <p:tav tm="100000">
                                          <p:val>
                                            <p:strVal val="#ppt_x"/>
                                          </p:val>
                                        </p:tav>
                                      </p:tavLst>
                                    </p:anim>
                                    <p:anim calcmode="lin" valueType="num">
                                      <p:cBhvr additive="base">
                                        <p:cTn id="120" dur="500" fill="hold"/>
                                        <p:tgtEl>
                                          <p:spTgt spid="26656"/>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6657"/>
                                        </p:tgtEl>
                                        <p:attrNameLst>
                                          <p:attrName>style.visibility</p:attrName>
                                        </p:attrNameLst>
                                      </p:cBhvr>
                                      <p:to>
                                        <p:strVal val="visible"/>
                                      </p:to>
                                    </p:set>
                                    <p:anim calcmode="lin" valueType="num">
                                      <p:cBhvr additive="base">
                                        <p:cTn id="123" dur="500" fill="hold"/>
                                        <p:tgtEl>
                                          <p:spTgt spid="26657"/>
                                        </p:tgtEl>
                                        <p:attrNameLst>
                                          <p:attrName>ppt_x</p:attrName>
                                        </p:attrNameLst>
                                      </p:cBhvr>
                                      <p:tavLst>
                                        <p:tav tm="0">
                                          <p:val>
                                            <p:strVal val="#ppt_x"/>
                                          </p:val>
                                        </p:tav>
                                        <p:tav tm="100000">
                                          <p:val>
                                            <p:strVal val="#ppt_x"/>
                                          </p:val>
                                        </p:tav>
                                      </p:tavLst>
                                    </p:anim>
                                    <p:anim calcmode="lin" valueType="num">
                                      <p:cBhvr additive="base">
                                        <p:cTn id="124" dur="500" fill="hold"/>
                                        <p:tgtEl>
                                          <p:spTgt spid="26657"/>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26658"/>
                                        </p:tgtEl>
                                        <p:attrNameLst>
                                          <p:attrName>style.visibility</p:attrName>
                                        </p:attrNameLst>
                                      </p:cBhvr>
                                      <p:to>
                                        <p:strVal val="visible"/>
                                      </p:to>
                                    </p:set>
                                    <p:anim calcmode="lin" valueType="num">
                                      <p:cBhvr additive="base">
                                        <p:cTn id="127" dur="500" fill="hold"/>
                                        <p:tgtEl>
                                          <p:spTgt spid="26658"/>
                                        </p:tgtEl>
                                        <p:attrNameLst>
                                          <p:attrName>ppt_x</p:attrName>
                                        </p:attrNameLst>
                                      </p:cBhvr>
                                      <p:tavLst>
                                        <p:tav tm="0">
                                          <p:val>
                                            <p:strVal val="#ppt_x"/>
                                          </p:val>
                                        </p:tav>
                                        <p:tav tm="100000">
                                          <p:val>
                                            <p:strVal val="#ppt_x"/>
                                          </p:val>
                                        </p:tav>
                                      </p:tavLst>
                                    </p:anim>
                                    <p:anim calcmode="lin" valueType="num">
                                      <p:cBhvr additive="base">
                                        <p:cTn id="128" dur="500" fill="hold"/>
                                        <p:tgtEl>
                                          <p:spTgt spid="2665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6659"/>
                                        </p:tgtEl>
                                        <p:attrNameLst>
                                          <p:attrName>style.visibility</p:attrName>
                                        </p:attrNameLst>
                                      </p:cBhvr>
                                      <p:to>
                                        <p:strVal val="visible"/>
                                      </p:to>
                                    </p:set>
                                    <p:anim calcmode="lin" valueType="num">
                                      <p:cBhvr additive="base">
                                        <p:cTn id="131" dur="500" fill="hold"/>
                                        <p:tgtEl>
                                          <p:spTgt spid="26659"/>
                                        </p:tgtEl>
                                        <p:attrNameLst>
                                          <p:attrName>ppt_x</p:attrName>
                                        </p:attrNameLst>
                                      </p:cBhvr>
                                      <p:tavLst>
                                        <p:tav tm="0">
                                          <p:val>
                                            <p:strVal val="#ppt_x"/>
                                          </p:val>
                                        </p:tav>
                                        <p:tav tm="100000">
                                          <p:val>
                                            <p:strVal val="#ppt_x"/>
                                          </p:val>
                                        </p:tav>
                                      </p:tavLst>
                                    </p:anim>
                                    <p:anim calcmode="lin" valueType="num">
                                      <p:cBhvr additive="base">
                                        <p:cTn id="132" dur="500" fill="hold"/>
                                        <p:tgtEl>
                                          <p:spTgt spid="266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p:bldP spid="26634" grpId="0"/>
      <p:bldP spid="26637" grpId="0"/>
      <p:bldP spid="26638" grpId="0"/>
      <p:bldP spid="26641" grpId="0"/>
      <p:bldP spid="26645" grpId="0"/>
      <p:bldP spid="26647" grpId="0" animBg="1"/>
      <p:bldP spid="26653" grpId="0" animBg="1"/>
      <p:bldP spid="26654" grpId="0" animBg="1"/>
      <p:bldP spid="26655" grpId="0" animBg="1"/>
      <p:bldP spid="26656" grpId="0" animBg="1"/>
      <p:bldP spid="26657" grpId="0" animBg="1"/>
      <p:bldP spid="2665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B435CA-AFEA-4692-B4FE-172FA5281FFB}"/>
              </a:ext>
            </a:extLst>
          </p:cNvPr>
          <p:cNvSpPr>
            <a:spLocks noGrp="1"/>
          </p:cNvSpPr>
          <p:nvPr>
            <p:ph type="title"/>
          </p:nvPr>
        </p:nvSpPr>
        <p:spPr>
          <a:xfrm>
            <a:off x="407962" y="-140870"/>
            <a:ext cx="11784037" cy="1325562"/>
          </a:xfrm>
        </p:spPr>
        <p:txBody>
          <a:bodyPr/>
          <a:lstStyle/>
          <a:p>
            <a:r>
              <a:rPr lang="en-US" altLang="zh-CN" dirty="0">
                <a:latin typeface="Arial" panose="020B0604020202020204" pitchFamily="34" charset="0"/>
                <a:cs typeface="Arial" panose="020B0604020202020204" pitchFamily="34" charset="0"/>
              </a:rPr>
              <a:t>Synthetic theory of evolution (Neo-Darwinism). </a:t>
            </a:r>
            <a:endParaRPr lang="zh-CN" altLang="en-US" dirty="0">
              <a:latin typeface="Arial" panose="020B0604020202020204" pitchFamily="34" charset="0"/>
              <a:cs typeface="Arial" panose="020B0604020202020204" pitchFamily="34" charset="0"/>
            </a:endParaRPr>
          </a:p>
        </p:txBody>
      </p:sp>
      <p:grpSp>
        <p:nvGrpSpPr>
          <p:cNvPr id="19" name="组合 18">
            <a:extLst>
              <a:ext uri="{FF2B5EF4-FFF2-40B4-BE49-F238E27FC236}">
                <a16:creationId xmlns:a16="http://schemas.microsoft.com/office/drawing/2014/main" id="{4B6D5536-9631-4B08-A05B-8D5CD0E3F344}"/>
              </a:ext>
            </a:extLst>
          </p:cNvPr>
          <p:cNvGrpSpPr/>
          <p:nvPr/>
        </p:nvGrpSpPr>
        <p:grpSpPr>
          <a:xfrm>
            <a:off x="4026953" y="3695624"/>
            <a:ext cx="3699254" cy="3075797"/>
            <a:chOff x="3786104" y="2853651"/>
            <a:chExt cx="4275882" cy="3071446"/>
          </a:xfrm>
        </p:grpSpPr>
        <p:sp>
          <p:nvSpPr>
            <p:cNvPr id="6" name="Rectangle 23">
              <a:extLst>
                <a:ext uri="{FF2B5EF4-FFF2-40B4-BE49-F238E27FC236}">
                  <a16:creationId xmlns:a16="http://schemas.microsoft.com/office/drawing/2014/main" id="{C9EEDEC6-BCDA-4C14-A8E1-2A5713CD0F0E}"/>
                </a:ext>
              </a:extLst>
            </p:cNvPr>
            <p:cNvSpPr>
              <a:spLocks noChangeArrowheads="1"/>
            </p:cNvSpPr>
            <p:nvPr/>
          </p:nvSpPr>
          <p:spPr bwMode="auto">
            <a:xfrm>
              <a:off x="4800600" y="3844251"/>
              <a:ext cx="22860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t>Modern Synthesis</a:t>
              </a:r>
            </a:p>
            <a:p>
              <a:pPr algn="ctr" eaLnBrk="1" hangingPunct="1"/>
              <a:r>
                <a:rPr lang="en-US" altLang="zh-CN" dirty="0"/>
                <a:t>1936-1947</a:t>
              </a:r>
            </a:p>
          </p:txBody>
        </p:sp>
        <p:sp>
          <p:nvSpPr>
            <p:cNvPr id="7" name="Line 24">
              <a:extLst>
                <a:ext uri="{FF2B5EF4-FFF2-40B4-BE49-F238E27FC236}">
                  <a16:creationId xmlns:a16="http://schemas.microsoft.com/office/drawing/2014/main" id="{AE750035-6EAB-4B43-BB77-64A05741DF02}"/>
                </a:ext>
              </a:extLst>
            </p:cNvPr>
            <p:cNvSpPr>
              <a:spLocks noChangeShapeType="1"/>
            </p:cNvSpPr>
            <p:nvPr/>
          </p:nvSpPr>
          <p:spPr bwMode="auto">
            <a:xfrm flipV="1">
              <a:off x="6019800" y="3387051"/>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 name="Line 25">
              <a:extLst>
                <a:ext uri="{FF2B5EF4-FFF2-40B4-BE49-F238E27FC236}">
                  <a16:creationId xmlns:a16="http://schemas.microsoft.com/office/drawing/2014/main" id="{C93E7D21-773D-4749-AB27-9F78A55C0E45}"/>
                </a:ext>
              </a:extLst>
            </p:cNvPr>
            <p:cNvSpPr>
              <a:spLocks noChangeShapeType="1"/>
            </p:cNvSpPr>
            <p:nvPr/>
          </p:nvSpPr>
          <p:spPr bwMode="auto">
            <a:xfrm flipV="1">
              <a:off x="6705600" y="3463251"/>
              <a:ext cx="304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 name="Line 26">
              <a:extLst>
                <a:ext uri="{FF2B5EF4-FFF2-40B4-BE49-F238E27FC236}">
                  <a16:creationId xmlns:a16="http://schemas.microsoft.com/office/drawing/2014/main" id="{4BE253CC-D319-4EE1-9A90-E2569644A435}"/>
                </a:ext>
              </a:extLst>
            </p:cNvPr>
            <p:cNvSpPr>
              <a:spLocks noChangeShapeType="1"/>
            </p:cNvSpPr>
            <p:nvPr/>
          </p:nvSpPr>
          <p:spPr bwMode="auto">
            <a:xfrm flipH="1">
              <a:off x="4876800" y="4758651"/>
              <a:ext cx="533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 name="Line 27">
              <a:extLst>
                <a:ext uri="{FF2B5EF4-FFF2-40B4-BE49-F238E27FC236}">
                  <a16:creationId xmlns:a16="http://schemas.microsoft.com/office/drawing/2014/main" id="{E19A93FD-541F-4122-AA84-E4398D142464}"/>
                </a:ext>
              </a:extLst>
            </p:cNvPr>
            <p:cNvSpPr>
              <a:spLocks noChangeShapeType="1"/>
            </p:cNvSpPr>
            <p:nvPr/>
          </p:nvSpPr>
          <p:spPr bwMode="auto">
            <a:xfrm>
              <a:off x="5943600" y="4758651"/>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 name="Line 28">
              <a:extLst>
                <a:ext uri="{FF2B5EF4-FFF2-40B4-BE49-F238E27FC236}">
                  <a16:creationId xmlns:a16="http://schemas.microsoft.com/office/drawing/2014/main" id="{616A100E-A6D5-40C0-B4AC-38920C6FC4D7}"/>
                </a:ext>
              </a:extLst>
            </p:cNvPr>
            <p:cNvSpPr>
              <a:spLocks noChangeShapeType="1"/>
            </p:cNvSpPr>
            <p:nvPr/>
          </p:nvSpPr>
          <p:spPr bwMode="auto">
            <a:xfrm>
              <a:off x="6477000" y="4758651"/>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 name="Oval 29">
              <a:extLst>
                <a:ext uri="{FF2B5EF4-FFF2-40B4-BE49-F238E27FC236}">
                  <a16:creationId xmlns:a16="http://schemas.microsoft.com/office/drawing/2014/main" id="{43AF9866-9BBD-4C67-B351-B2082E615127}"/>
                </a:ext>
              </a:extLst>
            </p:cNvPr>
            <p:cNvSpPr>
              <a:spLocks noChangeArrowheads="1"/>
            </p:cNvSpPr>
            <p:nvPr/>
          </p:nvSpPr>
          <p:spPr bwMode="auto">
            <a:xfrm>
              <a:off x="5410200" y="2853651"/>
              <a:ext cx="13716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Genetics</a:t>
              </a:r>
            </a:p>
          </p:txBody>
        </p:sp>
        <p:sp>
          <p:nvSpPr>
            <p:cNvPr id="13" name="Oval 30">
              <a:extLst>
                <a:ext uri="{FF2B5EF4-FFF2-40B4-BE49-F238E27FC236}">
                  <a16:creationId xmlns:a16="http://schemas.microsoft.com/office/drawing/2014/main" id="{9C0A41F3-EA91-4467-902C-E81C66257F46}"/>
                </a:ext>
              </a:extLst>
            </p:cNvPr>
            <p:cNvSpPr>
              <a:spLocks noChangeArrowheads="1"/>
            </p:cNvSpPr>
            <p:nvPr/>
          </p:nvSpPr>
          <p:spPr bwMode="auto">
            <a:xfrm rot="2514763">
              <a:off x="6842786" y="3088199"/>
              <a:ext cx="1219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t>Ecology</a:t>
              </a:r>
            </a:p>
          </p:txBody>
        </p:sp>
        <p:sp>
          <p:nvSpPr>
            <p:cNvPr id="14" name="Oval 31">
              <a:extLst>
                <a:ext uri="{FF2B5EF4-FFF2-40B4-BE49-F238E27FC236}">
                  <a16:creationId xmlns:a16="http://schemas.microsoft.com/office/drawing/2014/main" id="{2D988B0F-D53B-4031-9EE2-5B1B09D2A7A3}"/>
                </a:ext>
              </a:extLst>
            </p:cNvPr>
            <p:cNvSpPr>
              <a:spLocks noChangeArrowheads="1"/>
            </p:cNvSpPr>
            <p:nvPr/>
          </p:nvSpPr>
          <p:spPr bwMode="auto">
            <a:xfrm rot="19382610">
              <a:off x="3786104" y="3021515"/>
              <a:ext cx="1622713" cy="5370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t>Systematics</a:t>
              </a:r>
            </a:p>
          </p:txBody>
        </p:sp>
        <p:sp>
          <p:nvSpPr>
            <p:cNvPr id="15" name="Oval 32">
              <a:extLst>
                <a:ext uri="{FF2B5EF4-FFF2-40B4-BE49-F238E27FC236}">
                  <a16:creationId xmlns:a16="http://schemas.microsoft.com/office/drawing/2014/main" id="{92DD2302-5DA7-4D37-9899-92982EC75C82}"/>
                </a:ext>
              </a:extLst>
            </p:cNvPr>
            <p:cNvSpPr>
              <a:spLocks noChangeArrowheads="1"/>
            </p:cNvSpPr>
            <p:nvPr/>
          </p:nvSpPr>
          <p:spPr bwMode="auto">
            <a:xfrm>
              <a:off x="5292799" y="5258713"/>
              <a:ext cx="1371601"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Botany</a:t>
              </a:r>
            </a:p>
          </p:txBody>
        </p:sp>
        <p:sp>
          <p:nvSpPr>
            <p:cNvPr id="16" name="Oval 33">
              <a:extLst>
                <a:ext uri="{FF2B5EF4-FFF2-40B4-BE49-F238E27FC236}">
                  <a16:creationId xmlns:a16="http://schemas.microsoft.com/office/drawing/2014/main" id="{6E7C9911-C000-43C1-A770-F5848620F6B5}"/>
                </a:ext>
              </a:extLst>
            </p:cNvPr>
            <p:cNvSpPr>
              <a:spLocks noChangeArrowheads="1"/>
            </p:cNvSpPr>
            <p:nvPr/>
          </p:nvSpPr>
          <p:spPr bwMode="auto">
            <a:xfrm rot="18894957">
              <a:off x="6672817" y="4858654"/>
              <a:ext cx="1515466" cy="6174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t>Paleontology</a:t>
              </a:r>
            </a:p>
          </p:txBody>
        </p:sp>
        <p:sp>
          <p:nvSpPr>
            <p:cNvPr id="17" name="Line 34">
              <a:extLst>
                <a:ext uri="{FF2B5EF4-FFF2-40B4-BE49-F238E27FC236}">
                  <a16:creationId xmlns:a16="http://schemas.microsoft.com/office/drawing/2014/main" id="{70518B4D-B124-4317-B172-84C298CAC2B9}"/>
                </a:ext>
              </a:extLst>
            </p:cNvPr>
            <p:cNvSpPr>
              <a:spLocks noChangeShapeType="1"/>
            </p:cNvSpPr>
            <p:nvPr/>
          </p:nvSpPr>
          <p:spPr bwMode="auto">
            <a:xfrm flipH="1" flipV="1">
              <a:off x="4876800" y="3463251"/>
              <a:ext cx="228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 name="Oval 35">
              <a:extLst>
                <a:ext uri="{FF2B5EF4-FFF2-40B4-BE49-F238E27FC236}">
                  <a16:creationId xmlns:a16="http://schemas.microsoft.com/office/drawing/2014/main" id="{C98F2B3B-4F18-42AF-9398-EB71A7AB83D0}"/>
                </a:ext>
              </a:extLst>
            </p:cNvPr>
            <p:cNvSpPr>
              <a:spLocks noChangeArrowheads="1"/>
            </p:cNvSpPr>
            <p:nvPr/>
          </p:nvSpPr>
          <p:spPr bwMode="auto">
            <a:xfrm rot="2054401">
              <a:off x="3802386" y="5010797"/>
              <a:ext cx="1541131"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t>Morphology</a:t>
              </a:r>
            </a:p>
          </p:txBody>
        </p:sp>
      </p:grpSp>
      <p:pic>
        <p:nvPicPr>
          <p:cNvPr id="21" name="图片 20" descr="图片包含 文字, 地图&#10;&#10;已生成极高可信度的说明">
            <a:extLst>
              <a:ext uri="{FF2B5EF4-FFF2-40B4-BE49-F238E27FC236}">
                <a16:creationId xmlns:a16="http://schemas.microsoft.com/office/drawing/2014/main" id="{D1AC8EF2-E03C-4D5A-9BDA-A3AA68890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1854" y="974424"/>
            <a:ext cx="1237056" cy="1911118"/>
          </a:xfrm>
          <a:prstGeom prst="rect">
            <a:avLst/>
          </a:prstGeom>
        </p:spPr>
      </p:pic>
      <p:pic>
        <p:nvPicPr>
          <p:cNvPr id="23" name="图片 22" descr="图片包含 树, 户外, 人员, 男士&#10;&#10;已生成极高可信度的说明">
            <a:extLst>
              <a:ext uri="{FF2B5EF4-FFF2-40B4-BE49-F238E27FC236}">
                <a16:creationId xmlns:a16="http://schemas.microsoft.com/office/drawing/2014/main" id="{AC6ECCF7-F374-4B30-8C68-B69190ADE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5641" y="1042664"/>
            <a:ext cx="1237056" cy="1787545"/>
          </a:xfrm>
          <a:prstGeom prst="rect">
            <a:avLst/>
          </a:prstGeom>
        </p:spPr>
      </p:pic>
      <p:sp>
        <p:nvSpPr>
          <p:cNvPr id="24" name="文本框 23">
            <a:extLst>
              <a:ext uri="{FF2B5EF4-FFF2-40B4-BE49-F238E27FC236}">
                <a16:creationId xmlns:a16="http://schemas.microsoft.com/office/drawing/2014/main" id="{C911310F-BC83-41CF-B36C-80496372B042}"/>
              </a:ext>
            </a:extLst>
          </p:cNvPr>
          <p:cNvSpPr txBox="1"/>
          <p:nvPr/>
        </p:nvSpPr>
        <p:spPr>
          <a:xfrm>
            <a:off x="3937445" y="2830209"/>
            <a:ext cx="3342582" cy="646331"/>
          </a:xfrm>
          <a:prstGeom prst="rect">
            <a:avLst/>
          </a:prstGeom>
          <a:noFill/>
        </p:spPr>
        <p:txBody>
          <a:bodyPr wrap="none" rtlCol="0">
            <a:spAutoFit/>
          </a:bodyPr>
          <a:lstStyle/>
          <a:p>
            <a:pPr algn="ctr"/>
            <a:r>
              <a:rPr lang="en-US" altLang="zh-CN" dirty="0"/>
              <a:t>Theodosius </a:t>
            </a:r>
            <a:r>
              <a:rPr lang="en-US" altLang="zh-CN" dirty="0" err="1"/>
              <a:t>Dobzhansky</a:t>
            </a:r>
            <a:r>
              <a:rPr lang="en-US" altLang="zh-CN" dirty="0"/>
              <a:t>, Genetics</a:t>
            </a:r>
          </a:p>
          <a:p>
            <a:pPr algn="ctr"/>
            <a:r>
              <a:rPr lang="en-US" altLang="zh-CN" dirty="0"/>
              <a:t>1900-1975</a:t>
            </a:r>
            <a:endParaRPr lang="zh-CN" altLang="en-US" dirty="0"/>
          </a:p>
        </p:txBody>
      </p:sp>
      <p:pic>
        <p:nvPicPr>
          <p:cNvPr id="26" name="图片 25" descr="图片包含 人员, 男士, 墙壁, 服装&#10;&#10;已生成极高可信度的说明">
            <a:extLst>
              <a:ext uri="{FF2B5EF4-FFF2-40B4-BE49-F238E27FC236}">
                <a16:creationId xmlns:a16="http://schemas.microsoft.com/office/drawing/2014/main" id="{7997F4F1-BE58-4244-902B-663AD65341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1721" y="1787455"/>
            <a:ext cx="1445449" cy="2129554"/>
          </a:xfrm>
          <a:prstGeom prst="rect">
            <a:avLst/>
          </a:prstGeom>
        </p:spPr>
      </p:pic>
      <p:sp>
        <p:nvSpPr>
          <p:cNvPr id="27" name="文本框 26">
            <a:extLst>
              <a:ext uri="{FF2B5EF4-FFF2-40B4-BE49-F238E27FC236}">
                <a16:creationId xmlns:a16="http://schemas.microsoft.com/office/drawing/2014/main" id="{26A11CD2-E015-4480-B2D7-A80335A18C8A}"/>
              </a:ext>
            </a:extLst>
          </p:cNvPr>
          <p:cNvSpPr txBox="1"/>
          <p:nvPr/>
        </p:nvSpPr>
        <p:spPr>
          <a:xfrm>
            <a:off x="8018378" y="3879711"/>
            <a:ext cx="3112537" cy="646331"/>
          </a:xfrm>
          <a:prstGeom prst="rect">
            <a:avLst/>
          </a:prstGeom>
          <a:noFill/>
        </p:spPr>
        <p:txBody>
          <a:bodyPr wrap="square" rtlCol="0">
            <a:spAutoFit/>
          </a:bodyPr>
          <a:lstStyle/>
          <a:p>
            <a:r>
              <a:rPr lang="en-US" altLang="zh-CN" dirty="0"/>
              <a:t>E.B Ford, Ecological Genetics</a:t>
            </a:r>
          </a:p>
          <a:p>
            <a:r>
              <a:rPr lang="en-US" altLang="zh-CN" dirty="0"/>
              <a:t>1901-1988</a:t>
            </a:r>
            <a:endParaRPr lang="zh-CN" altLang="en-US" dirty="0"/>
          </a:p>
        </p:txBody>
      </p:sp>
      <p:pic>
        <p:nvPicPr>
          <p:cNvPr id="29" name="图片 28" descr="图片包含 动物, 昆虫, 黑色&#10;&#10;已生成极高可信度的说明">
            <a:extLst>
              <a:ext uri="{FF2B5EF4-FFF2-40B4-BE49-F238E27FC236}">
                <a16:creationId xmlns:a16="http://schemas.microsoft.com/office/drawing/2014/main" id="{C0098878-BDBF-464E-ABE3-FA402C3388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4078" y="1834264"/>
            <a:ext cx="2138416" cy="1197513"/>
          </a:xfrm>
          <a:prstGeom prst="rect">
            <a:avLst/>
          </a:prstGeom>
        </p:spPr>
      </p:pic>
      <p:sp>
        <p:nvSpPr>
          <p:cNvPr id="30" name="文本框 29">
            <a:extLst>
              <a:ext uri="{FF2B5EF4-FFF2-40B4-BE49-F238E27FC236}">
                <a16:creationId xmlns:a16="http://schemas.microsoft.com/office/drawing/2014/main" id="{1538DD43-BFB5-43C7-9737-27D161569D80}"/>
              </a:ext>
            </a:extLst>
          </p:cNvPr>
          <p:cNvSpPr txBox="1"/>
          <p:nvPr/>
        </p:nvSpPr>
        <p:spPr>
          <a:xfrm>
            <a:off x="185611" y="838512"/>
            <a:ext cx="4883837" cy="923330"/>
          </a:xfrm>
          <a:prstGeom prst="rect">
            <a:avLst/>
          </a:prstGeom>
          <a:noFill/>
        </p:spPr>
        <p:txBody>
          <a:bodyPr wrap="none" rtlCol="0">
            <a:spAutoFit/>
          </a:bodyPr>
          <a:lstStyle/>
          <a:p>
            <a:r>
              <a:rPr lang="en-US" altLang="zh-CN" dirty="0"/>
              <a:t>Establish natural selection as a dominant</a:t>
            </a:r>
          </a:p>
          <a:p>
            <a:r>
              <a:rPr lang="en-US" altLang="zh-CN" dirty="0"/>
              <a:t>force of evolution (most of the times, the only</a:t>
            </a:r>
          </a:p>
          <a:p>
            <a:r>
              <a:rPr lang="en-US" altLang="zh-CN" dirty="0" err="1"/>
              <a:t>mechanism,they</a:t>
            </a:r>
            <a:r>
              <a:rPr lang="en-US" altLang="zh-CN" dirty="0"/>
              <a:t> are often called pan-</a:t>
            </a:r>
            <a:r>
              <a:rPr lang="en-US" altLang="zh-CN" dirty="0" err="1"/>
              <a:t>selectionist</a:t>
            </a:r>
            <a:r>
              <a:rPr lang="en-US" altLang="zh-CN" dirty="0"/>
              <a:t>)</a:t>
            </a:r>
            <a:endParaRPr lang="zh-CN" altLang="en-US" dirty="0"/>
          </a:p>
        </p:txBody>
      </p:sp>
      <p:sp>
        <p:nvSpPr>
          <p:cNvPr id="31" name="文本框 30">
            <a:extLst>
              <a:ext uri="{FF2B5EF4-FFF2-40B4-BE49-F238E27FC236}">
                <a16:creationId xmlns:a16="http://schemas.microsoft.com/office/drawing/2014/main" id="{D8E2795F-9F28-4824-B8FB-747115561CA8}"/>
              </a:ext>
            </a:extLst>
          </p:cNvPr>
          <p:cNvSpPr txBox="1"/>
          <p:nvPr/>
        </p:nvSpPr>
        <p:spPr>
          <a:xfrm>
            <a:off x="1794989" y="3512586"/>
            <a:ext cx="2375779" cy="646331"/>
          </a:xfrm>
          <a:prstGeom prst="rect">
            <a:avLst/>
          </a:prstGeom>
          <a:noFill/>
        </p:spPr>
        <p:txBody>
          <a:bodyPr wrap="none" rtlCol="0">
            <a:spAutoFit/>
          </a:bodyPr>
          <a:lstStyle/>
          <a:p>
            <a:pPr algn="ctr"/>
            <a:r>
              <a:rPr lang="en-US" altLang="zh-CN" dirty="0"/>
              <a:t>Ernst Myer, systematics</a:t>
            </a:r>
          </a:p>
          <a:p>
            <a:pPr algn="ctr"/>
            <a:r>
              <a:rPr lang="en-US" altLang="zh-CN" dirty="0"/>
              <a:t>1904-2005</a:t>
            </a:r>
            <a:endParaRPr lang="zh-CN" altLang="en-US" dirty="0"/>
          </a:p>
        </p:txBody>
      </p:sp>
      <p:sp>
        <p:nvSpPr>
          <p:cNvPr id="32" name="文本框 31">
            <a:extLst>
              <a:ext uri="{FF2B5EF4-FFF2-40B4-BE49-F238E27FC236}">
                <a16:creationId xmlns:a16="http://schemas.microsoft.com/office/drawing/2014/main" id="{021BF82E-0342-4037-818B-AEB9643A0B18}"/>
              </a:ext>
            </a:extLst>
          </p:cNvPr>
          <p:cNvSpPr txBox="1"/>
          <p:nvPr/>
        </p:nvSpPr>
        <p:spPr>
          <a:xfrm>
            <a:off x="8489903" y="6280030"/>
            <a:ext cx="2999732" cy="646331"/>
          </a:xfrm>
          <a:prstGeom prst="rect">
            <a:avLst/>
          </a:prstGeom>
          <a:noFill/>
        </p:spPr>
        <p:txBody>
          <a:bodyPr wrap="none" rtlCol="0">
            <a:spAutoFit/>
          </a:bodyPr>
          <a:lstStyle/>
          <a:p>
            <a:pPr algn="ctr"/>
            <a:r>
              <a:rPr lang="en-US" altLang="zh-CN" dirty="0"/>
              <a:t>George Simpson, Fossil record</a:t>
            </a:r>
          </a:p>
          <a:p>
            <a:pPr algn="ctr"/>
            <a:r>
              <a:rPr lang="en-US" altLang="zh-CN" dirty="0"/>
              <a:t>(1902-1984)</a:t>
            </a:r>
            <a:endParaRPr lang="zh-CN" altLang="en-US" dirty="0"/>
          </a:p>
        </p:txBody>
      </p:sp>
      <p:sp>
        <p:nvSpPr>
          <p:cNvPr id="33" name="文本框 32">
            <a:extLst>
              <a:ext uri="{FF2B5EF4-FFF2-40B4-BE49-F238E27FC236}">
                <a16:creationId xmlns:a16="http://schemas.microsoft.com/office/drawing/2014/main" id="{AF285B93-B4FB-49D6-ABA4-61973A99BFDA}"/>
              </a:ext>
            </a:extLst>
          </p:cNvPr>
          <p:cNvSpPr txBox="1"/>
          <p:nvPr/>
        </p:nvSpPr>
        <p:spPr>
          <a:xfrm>
            <a:off x="702365" y="6096000"/>
            <a:ext cx="3050772" cy="646331"/>
          </a:xfrm>
          <a:prstGeom prst="rect">
            <a:avLst/>
          </a:prstGeom>
          <a:noFill/>
        </p:spPr>
        <p:txBody>
          <a:bodyPr wrap="none" rtlCol="0">
            <a:spAutoFit/>
          </a:bodyPr>
          <a:lstStyle/>
          <a:p>
            <a:pPr algn="ctr"/>
            <a:r>
              <a:rPr lang="en-US" altLang="zh-CN" dirty="0"/>
              <a:t>George Stebbins, Plant biology</a:t>
            </a:r>
          </a:p>
          <a:p>
            <a:pPr algn="ctr"/>
            <a:r>
              <a:rPr lang="en-US" altLang="zh-CN" dirty="0"/>
              <a:t>1906-2000</a:t>
            </a:r>
            <a:endParaRPr lang="zh-CN" altLang="en-US" dirty="0"/>
          </a:p>
        </p:txBody>
      </p:sp>
      <p:pic>
        <p:nvPicPr>
          <p:cNvPr id="4" name="图片 3" descr="图片包含 男士, 人员, 眼镜, 户外&#10;&#10;已生成极高可信度的说明">
            <a:extLst>
              <a:ext uri="{FF2B5EF4-FFF2-40B4-BE49-F238E27FC236}">
                <a16:creationId xmlns:a16="http://schemas.microsoft.com/office/drawing/2014/main" id="{ED256826-1144-420A-BBEC-B9260E893E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7554" y="4519772"/>
            <a:ext cx="1445181" cy="1776862"/>
          </a:xfrm>
          <a:prstGeom prst="rect">
            <a:avLst/>
          </a:prstGeom>
        </p:spPr>
      </p:pic>
      <p:pic>
        <p:nvPicPr>
          <p:cNvPr id="20" name="图片 19" descr="图片包含 瓶子&#10;&#10;已生成极高可信度的说明">
            <a:extLst>
              <a:ext uri="{FF2B5EF4-FFF2-40B4-BE49-F238E27FC236}">
                <a16:creationId xmlns:a16="http://schemas.microsoft.com/office/drawing/2014/main" id="{62E73E44-8728-4C74-B942-D87C319A2B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04869" y="4223959"/>
            <a:ext cx="1425713" cy="2072675"/>
          </a:xfrm>
          <a:prstGeom prst="rect">
            <a:avLst/>
          </a:prstGeom>
        </p:spPr>
      </p:pic>
      <p:pic>
        <p:nvPicPr>
          <p:cNvPr id="25" name="图片 24" descr="图片包含 墙壁, 男士, 室内, 人员&#10;&#10;已生成极高可信度的说明">
            <a:extLst>
              <a:ext uri="{FF2B5EF4-FFF2-40B4-BE49-F238E27FC236}">
                <a16:creationId xmlns:a16="http://schemas.microsoft.com/office/drawing/2014/main" id="{B6D897FD-EDE9-4533-A253-74B2D34B57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7706" y="4223959"/>
            <a:ext cx="1696498" cy="1889282"/>
          </a:xfrm>
          <a:prstGeom prst="rect">
            <a:avLst/>
          </a:prstGeom>
        </p:spPr>
      </p:pic>
      <p:pic>
        <p:nvPicPr>
          <p:cNvPr id="34" name="图片 33">
            <a:extLst>
              <a:ext uri="{FF2B5EF4-FFF2-40B4-BE49-F238E27FC236}">
                <a16:creationId xmlns:a16="http://schemas.microsoft.com/office/drawing/2014/main" id="{13D4618C-12C0-4A4C-85EF-2E78CEAF769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2268" y="4033210"/>
            <a:ext cx="1427186" cy="2082394"/>
          </a:xfrm>
          <a:prstGeom prst="rect">
            <a:avLst/>
          </a:prstGeom>
        </p:spPr>
      </p:pic>
      <p:pic>
        <p:nvPicPr>
          <p:cNvPr id="36" name="图片 35" descr="图片包含 人员, 男士, 建筑物, 墙壁&#10;&#10;已生成极高可信度的说明">
            <a:extLst>
              <a:ext uri="{FF2B5EF4-FFF2-40B4-BE49-F238E27FC236}">
                <a16:creationId xmlns:a16="http://schemas.microsoft.com/office/drawing/2014/main" id="{E995BD06-29B3-4A7C-948B-49AB225CBFD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62494" y="2110415"/>
            <a:ext cx="2095500" cy="1428750"/>
          </a:xfrm>
          <a:prstGeom prst="rect">
            <a:avLst/>
          </a:prstGeom>
        </p:spPr>
      </p:pic>
      <p:pic>
        <p:nvPicPr>
          <p:cNvPr id="38" name="图片 37">
            <a:extLst>
              <a:ext uri="{FF2B5EF4-FFF2-40B4-BE49-F238E27FC236}">
                <a16:creationId xmlns:a16="http://schemas.microsoft.com/office/drawing/2014/main" id="{F20F6246-992F-45B4-9E0B-0E46DA9768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7918" y="1809524"/>
            <a:ext cx="1357397" cy="2068984"/>
          </a:xfrm>
          <a:prstGeom prst="rect">
            <a:avLst/>
          </a:prstGeom>
        </p:spPr>
      </p:pic>
    </p:spTree>
    <p:extLst>
      <p:ext uri="{BB962C8B-B14F-4D97-AF65-F5344CB8AC3E}">
        <p14:creationId xmlns:p14="http://schemas.microsoft.com/office/powerpoint/2010/main" val="1320582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EE17AB-9715-4AA9-B837-0417027B8D1C}"/>
              </a:ext>
            </a:extLst>
          </p:cNvPr>
          <p:cNvSpPr>
            <a:spLocks noGrp="1"/>
          </p:cNvSpPr>
          <p:nvPr>
            <p:ph type="title"/>
          </p:nvPr>
        </p:nvSpPr>
        <p:spPr>
          <a:xfrm>
            <a:off x="583096" y="193481"/>
            <a:ext cx="11158330" cy="1325562"/>
          </a:xfrm>
        </p:spPr>
        <p:txBody>
          <a:bodyPr/>
          <a:lstStyle/>
          <a:p>
            <a:r>
              <a:rPr lang="en-US" altLang="zh-CN" dirty="0">
                <a:latin typeface="Arial" panose="020B0604020202020204" pitchFamily="34" charset="0"/>
                <a:cs typeface="Arial" panose="020B0604020202020204" pitchFamily="34" charset="0"/>
              </a:rPr>
              <a:t>The rise of the molecular biology and seminal work in 1966</a:t>
            </a:r>
            <a:endParaRPr lang="zh-CN" altLang="en-US" dirty="0">
              <a:latin typeface="Arial" panose="020B0604020202020204" pitchFamily="34" charset="0"/>
              <a:cs typeface="Arial" panose="020B0604020202020204" pitchFamily="34" charset="0"/>
            </a:endParaRPr>
          </a:p>
        </p:txBody>
      </p:sp>
      <p:cxnSp>
        <p:nvCxnSpPr>
          <p:cNvPr id="5" name="直接箭头连接符 4">
            <a:extLst>
              <a:ext uri="{FF2B5EF4-FFF2-40B4-BE49-F238E27FC236}">
                <a16:creationId xmlns:a16="http://schemas.microsoft.com/office/drawing/2014/main" id="{CA92CCB5-89FF-4C10-8721-DFE82F808E5D}"/>
              </a:ext>
            </a:extLst>
          </p:cNvPr>
          <p:cNvCxnSpPr/>
          <p:nvPr/>
        </p:nvCxnSpPr>
        <p:spPr>
          <a:xfrm>
            <a:off x="819188" y="6692703"/>
            <a:ext cx="997888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7" name="直接连接符 6">
            <a:extLst>
              <a:ext uri="{FF2B5EF4-FFF2-40B4-BE49-F238E27FC236}">
                <a16:creationId xmlns:a16="http://schemas.microsoft.com/office/drawing/2014/main" id="{FB9E6342-0C3E-4501-94FE-A7B4179192BF}"/>
              </a:ext>
            </a:extLst>
          </p:cNvPr>
          <p:cNvCxnSpPr/>
          <p:nvPr/>
        </p:nvCxnSpPr>
        <p:spPr>
          <a:xfrm flipV="1">
            <a:off x="832975" y="6274190"/>
            <a:ext cx="0" cy="418513"/>
          </a:xfrm>
          <a:prstGeom prst="line">
            <a:avLst/>
          </a:prstGeom>
          <a:ln w="25400"/>
        </p:spPr>
        <p:style>
          <a:lnRef idx="1">
            <a:schemeClr val="dk1"/>
          </a:lnRef>
          <a:fillRef idx="0">
            <a:schemeClr val="dk1"/>
          </a:fillRef>
          <a:effectRef idx="0">
            <a:schemeClr val="dk1"/>
          </a:effectRef>
          <a:fontRef idx="minor">
            <a:schemeClr val="tx1"/>
          </a:fontRef>
        </p:style>
      </p:cxnSp>
      <p:cxnSp>
        <p:nvCxnSpPr>
          <p:cNvPr id="8" name="直接连接符 7">
            <a:extLst>
              <a:ext uri="{FF2B5EF4-FFF2-40B4-BE49-F238E27FC236}">
                <a16:creationId xmlns:a16="http://schemas.microsoft.com/office/drawing/2014/main" id="{7E6DECB3-1634-45A4-8122-5D757E9AC852}"/>
              </a:ext>
            </a:extLst>
          </p:cNvPr>
          <p:cNvCxnSpPr/>
          <p:nvPr/>
        </p:nvCxnSpPr>
        <p:spPr>
          <a:xfrm flipV="1">
            <a:off x="3627118" y="6285912"/>
            <a:ext cx="0" cy="418513"/>
          </a:xfrm>
          <a:prstGeom prst="line">
            <a:avLst/>
          </a:prstGeom>
          <a:ln w="25400"/>
        </p:spPr>
        <p:style>
          <a:lnRef idx="1">
            <a:schemeClr val="dk1"/>
          </a:lnRef>
          <a:fillRef idx="0">
            <a:schemeClr val="dk1"/>
          </a:fillRef>
          <a:effectRef idx="0">
            <a:schemeClr val="dk1"/>
          </a:effectRef>
          <a:fontRef idx="minor">
            <a:schemeClr val="tx1"/>
          </a:fontRef>
        </p:style>
      </p:cxnSp>
      <p:sp>
        <p:nvSpPr>
          <p:cNvPr id="9" name="文本框 8">
            <a:extLst>
              <a:ext uri="{FF2B5EF4-FFF2-40B4-BE49-F238E27FC236}">
                <a16:creationId xmlns:a16="http://schemas.microsoft.com/office/drawing/2014/main" id="{8E2440BF-ECA3-4B57-9ED1-A2A3784B01F1}"/>
              </a:ext>
            </a:extLst>
          </p:cNvPr>
          <p:cNvSpPr txBox="1"/>
          <p:nvPr/>
        </p:nvSpPr>
        <p:spPr>
          <a:xfrm>
            <a:off x="295422" y="5513950"/>
            <a:ext cx="2397901" cy="646331"/>
          </a:xfrm>
          <a:prstGeom prst="rect">
            <a:avLst/>
          </a:prstGeom>
          <a:noFill/>
        </p:spPr>
        <p:txBody>
          <a:bodyPr wrap="none" rtlCol="0">
            <a:spAutoFit/>
          </a:bodyPr>
          <a:lstStyle/>
          <a:p>
            <a:r>
              <a:rPr lang="en-US" altLang="zh-CN" dirty="0"/>
              <a:t>1953, Watson and Crick</a:t>
            </a:r>
          </a:p>
          <a:p>
            <a:r>
              <a:rPr lang="en-US" altLang="zh-CN" dirty="0"/>
              <a:t>DNA structure</a:t>
            </a:r>
            <a:endParaRPr lang="zh-CN" altLang="en-US" dirty="0"/>
          </a:p>
        </p:txBody>
      </p:sp>
      <p:pic>
        <p:nvPicPr>
          <p:cNvPr id="11" name="图片 10" descr="图片包含 人员, 墙壁, 建筑物, 妇女&#10;&#10;已生成极高可信度的说明">
            <a:extLst>
              <a:ext uri="{FF2B5EF4-FFF2-40B4-BE49-F238E27FC236}">
                <a16:creationId xmlns:a16="http://schemas.microsoft.com/office/drawing/2014/main" id="{F01A5AE9-56AD-4ADA-A22B-5E04FA59DA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38" y="1765092"/>
            <a:ext cx="3292494" cy="3297324"/>
          </a:xfrm>
          <a:prstGeom prst="rect">
            <a:avLst/>
          </a:prstGeom>
        </p:spPr>
      </p:pic>
      <p:pic>
        <p:nvPicPr>
          <p:cNvPr id="13" name="图片 12" descr="图片包含 室内, 墙壁, 窗户, 男士&#10;&#10;已生成极高可信度的说明">
            <a:extLst>
              <a:ext uri="{FF2B5EF4-FFF2-40B4-BE49-F238E27FC236}">
                <a16:creationId xmlns:a16="http://schemas.microsoft.com/office/drawing/2014/main" id="{86614800-AEC2-4446-A119-35A34A455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8232" y="2051465"/>
            <a:ext cx="3412319" cy="2225425"/>
          </a:xfrm>
          <a:prstGeom prst="rect">
            <a:avLst/>
          </a:prstGeom>
        </p:spPr>
      </p:pic>
      <p:sp>
        <p:nvSpPr>
          <p:cNvPr id="14" name="文本框 13">
            <a:extLst>
              <a:ext uri="{FF2B5EF4-FFF2-40B4-BE49-F238E27FC236}">
                <a16:creationId xmlns:a16="http://schemas.microsoft.com/office/drawing/2014/main" id="{1960DC38-98A6-4A3B-8A4E-FA4959D9CDB2}"/>
              </a:ext>
            </a:extLst>
          </p:cNvPr>
          <p:cNvSpPr txBox="1"/>
          <p:nvPr/>
        </p:nvSpPr>
        <p:spPr>
          <a:xfrm>
            <a:off x="2859592" y="5588633"/>
            <a:ext cx="4042517" cy="646331"/>
          </a:xfrm>
          <a:prstGeom prst="rect">
            <a:avLst/>
          </a:prstGeom>
          <a:noFill/>
        </p:spPr>
        <p:txBody>
          <a:bodyPr wrap="none" rtlCol="0">
            <a:spAutoFit/>
          </a:bodyPr>
          <a:lstStyle/>
          <a:p>
            <a:r>
              <a:rPr lang="en-US" altLang="zh-CN" dirty="0"/>
              <a:t>1961, </a:t>
            </a:r>
            <a:r>
              <a:rPr lang="fr-FR" altLang="zh-CN" dirty="0"/>
              <a:t>Jacques Monod and François Jacob</a:t>
            </a:r>
          </a:p>
          <a:p>
            <a:r>
              <a:rPr lang="fr-FR" altLang="zh-CN" dirty="0"/>
              <a:t>Transcription, </a:t>
            </a:r>
            <a:r>
              <a:rPr lang="fr-FR" altLang="zh-CN" dirty="0" err="1"/>
              <a:t>mRNA</a:t>
            </a:r>
            <a:endParaRPr lang="zh-CN" altLang="en-US" dirty="0"/>
          </a:p>
        </p:txBody>
      </p:sp>
      <p:pic>
        <p:nvPicPr>
          <p:cNvPr id="15" name="图片 14">
            <a:extLst>
              <a:ext uri="{FF2B5EF4-FFF2-40B4-BE49-F238E27FC236}">
                <a16:creationId xmlns:a16="http://schemas.microsoft.com/office/drawing/2014/main" id="{030C0967-4D6E-4DD8-BA31-8B52DC31A4F3}"/>
              </a:ext>
            </a:extLst>
          </p:cNvPr>
          <p:cNvPicPr>
            <a:picLocks noChangeAspect="1"/>
          </p:cNvPicPr>
          <p:nvPr/>
        </p:nvPicPr>
        <p:blipFill>
          <a:blip r:embed="rId4"/>
          <a:stretch>
            <a:fillRect/>
          </a:stretch>
        </p:blipFill>
        <p:spPr>
          <a:xfrm>
            <a:off x="7045304" y="856262"/>
            <a:ext cx="5030958" cy="1723202"/>
          </a:xfrm>
          <a:prstGeom prst="rect">
            <a:avLst/>
          </a:prstGeom>
        </p:spPr>
      </p:pic>
      <p:pic>
        <p:nvPicPr>
          <p:cNvPr id="16" name="图片 15">
            <a:extLst>
              <a:ext uri="{FF2B5EF4-FFF2-40B4-BE49-F238E27FC236}">
                <a16:creationId xmlns:a16="http://schemas.microsoft.com/office/drawing/2014/main" id="{87E15988-CD72-4553-B621-5479C3F95872}"/>
              </a:ext>
            </a:extLst>
          </p:cNvPr>
          <p:cNvPicPr>
            <a:picLocks noChangeAspect="1"/>
          </p:cNvPicPr>
          <p:nvPr/>
        </p:nvPicPr>
        <p:blipFill>
          <a:blip r:embed="rId5"/>
          <a:stretch>
            <a:fillRect/>
          </a:stretch>
        </p:blipFill>
        <p:spPr>
          <a:xfrm>
            <a:off x="6974745" y="2652831"/>
            <a:ext cx="5172075" cy="1905000"/>
          </a:xfrm>
          <a:prstGeom prst="rect">
            <a:avLst/>
          </a:prstGeom>
        </p:spPr>
      </p:pic>
      <p:pic>
        <p:nvPicPr>
          <p:cNvPr id="17" name="图片 16">
            <a:extLst>
              <a:ext uri="{FF2B5EF4-FFF2-40B4-BE49-F238E27FC236}">
                <a16:creationId xmlns:a16="http://schemas.microsoft.com/office/drawing/2014/main" id="{7C9B0083-3BF7-46E6-A7B5-DB93760383EF}"/>
              </a:ext>
            </a:extLst>
          </p:cNvPr>
          <p:cNvPicPr>
            <a:picLocks noChangeAspect="1"/>
          </p:cNvPicPr>
          <p:nvPr/>
        </p:nvPicPr>
        <p:blipFill>
          <a:blip r:embed="rId6"/>
          <a:stretch>
            <a:fillRect/>
          </a:stretch>
        </p:blipFill>
        <p:spPr>
          <a:xfrm>
            <a:off x="7200586" y="4600375"/>
            <a:ext cx="4946234" cy="1712158"/>
          </a:xfrm>
          <a:prstGeom prst="rect">
            <a:avLst/>
          </a:prstGeom>
        </p:spPr>
      </p:pic>
    </p:spTree>
    <p:extLst>
      <p:ext uri="{BB962C8B-B14F-4D97-AF65-F5344CB8AC3E}">
        <p14:creationId xmlns:p14="http://schemas.microsoft.com/office/powerpoint/2010/main" val="1813707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62E7CA-86A3-44B4-9FC3-37D57DE5EEB6}"/>
              </a:ext>
            </a:extLst>
          </p:cNvPr>
          <p:cNvSpPr>
            <a:spLocks noGrp="1"/>
          </p:cNvSpPr>
          <p:nvPr>
            <p:ph type="title"/>
          </p:nvPr>
        </p:nvSpPr>
        <p:spPr>
          <a:xfrm>
            <a:off x="496951" y="196948"/>
            <a:ext cx="11211951" cy="1325562"/>
          </a:xfrm>
        </p:spPr>
        <p:txBody>
          <a:bodyPr/>
          <a:lstStyle/>
          <a:p>
            <a:r>
              <a:rPr lang="en-US" altLang="zh-CN" dirty="0">
                <a:latin typeface="Arial" panose="020B0604020202020204" pitchFamily="34" charset="0"/>
                <a:cs typeface="Arial" panose="020B0604020202020204" pitchFamily="34" charset="0"/>
              </a:rPr>
              <a:t>Molecular evolution and the rise of neutral theory </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45E6F7AE-9132-4FB6-BF39-6B83ADB9DFC3}"/>
              </a:ext>
            </a:extLst>
          </p:cNvPr>
          <p:cNvSpPr>
            <a:spLocks noGrp="1"/>
          </p:cNvSpPr>
          <p:nvPr>
            <p:ph idx="1"/>
          </p:nvPr>
        </p:nvSpPr>
        <p:spPr>
          <a:xfrm>
            <a:off x="365760" y="1828800"/>
            <a:ext cx="11343142" cy="4351337"/>
          </a:xfrm>
        </p:spPr>
        <p:txBody>
          <a:bodyPr/>
          <a:lstStyle/>
          <a:p>
            <a:r>
              <a:rPr lang="en-US" altLang="zh-CN" dirty="0">
                <a:latin typeface="Arial" panose="020B0604020202020204" pitchFamily="34" charset="0"/>
                <a:cs typeface="Arial" panose="020B0604020202020204" pitchFamily="34" charset="0"/>
              </a:rPr>
              <a:t>Variation is pervasive, what maintains this polymorphism?  </a:t>
            </a: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How do we transform within population polymorphism to between species divergence? </a:t>
            </a:r>
          </a:p>
          <a:p>
            <a:endParaRPr lang="en-US" altLang="zh-C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3106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2F978-F8C5-4336-9E60-89C475E596AC}"/>
              </a:ext>
            </a:extLst>
          </p:cNvPr>
          <p:cNvSpPr>
            <a:spLocks noGrp="1"/>
          </p:cNvSpPr>
          <p:nvPr>
            <p:ph type="title"/>
          </p:nvPr>
        </p:nvSpPr>
        <p:spPr>
          <a:xfrm>
            <a:off x="-92765" y="15082"/>
            <a:ext cx="12284765" cy="1058344"/>
          </a:xfrm>
        </p:spPr>
        <p:txBody>
          <a:bodyPr>
            <a:normAutofit/>
          </a:bodyPr>
          <a:lstStyle/>
          <a:p>
            <a:pPr algn="ctr"/>
            <a:r>
              <a:rPr lang="en-US" altLang="zh-CN" sz="3600" dirty="0">
                <a:latin typeface="Arial" panose="020B0604020202020204" pitchFamily="34" charset="0"/>
                <a:cs typeface="Arial" panose="020B0604020202020204" pitchFamily="34" charset="0"/>
              </a:rPr>
              <a:t>A quick overview of what we have covered previously</a:t>
            </a:r>
            <a:endParaRPr lang="zh-CN" altLang="en-US"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1DCAF64-03A1-4C39-B129-84EB25F6AC5F}"/>
              </a:ext>
            </a:extLst>
          </p:cNvPr>
          <p:cNvSpPr>
            <a:spLocks noGrp="1"/>
          </p:cNvSpPr>
          <p:nvPr>
            <p:ph idx="1"/>
          </p:nvPr>
        </p:nvSpPr>
        <p:spPr>
          <a:xfrm>
            <a:off x="178904" y="1073426"/>
            <a:ext cx="11741426" cy="6202018"/>
          </a:xfrm>
        </p:spPr>
        <p:txBody>
          <a:bodyPr>
            <a:normAutofit lnSpcReduction="10000"/>
          </a:bodyPr>
          <a:lstStyle/>
          <a:p>
            <a:r>
              <a:rPr lang="en-US" altLang="zh-CN" dirty="0">
                <a:latin typeface="Arial" panose="020B0604020202020204" pitchFamily="34" charset="0"/>
                <a:cs typeface="Arial" panose="020B0604020202020204" pitchFamily="34" charset="0"/>
              </a:rPr>
              <a:t>1) </a:t>
            </a:r>
            <a:r>
              <a:rPr lang="en-US" altLang="zh-CN" u="sng" dirty="0">
                <a:latin typeface="Arial" panose="020B0604020202020204" pitchFamily="34" charset="0"/>
                <a:cs typeface="Arial" panose="020B0604020202020204" pitchFamily="34" charset="0"/>
              </a:rPr>
              <a:t>The history of population genetics</a:t>
            </a:r>
            <a:r>
              <a:rPr lang="en-US" altLang="zh-CN" dirty="0">
                <a:latin typeface="Arial" panose="020B0604020202020204" pitchFamily="34" charset="0"/>
                <a:cs typeface="Arial" panose="020B0604020202020204" pitchFamily="34" charset="0"/>
              </a:rPr>
              <a:t>: Darwin, the genetic basis of inheritance, the discovery and rediscovery of Mendelian genetics.  The conflict between Biometricians and Mendelian geneticists, the rise of population genetics through the efforts of R.A. Fisher, The three founders of Population Genetics</a:t>
            </a:r>
          </a:p>
          <a:p>
            <a:r>
              <a:rPr lang="en-US" altLang="zh-CN" dirty="0">
                <a:latin typeface="Arial" panose="020B0604020202020204" pitchFamily="34" charset="0"/>
                <a:cs typeface="Arial" panose="020B0604020202020204" pitchFamily="34" charset="0"/>
              </a:rPr>
              <a:t>2) </a:t>
            </a:r>
            <a:r>
              <a:rPr lang="en-US" altLang="zh-CN" u="sng" dirty="0">
                <a:latin typeface="Arial" panose="020B0604020202020204" pitchFamily="34" charset="0"/>
                <a:cs typeface="Arial" panose="020B0604020202020204" pitchFamily="34" charset="0"/>
              </a:rPr>
              <a:t>Key concepts in Population genetics and HWE</a:t>
            </a:r>
            <a:r>
              <a:rPr lang="en-US" altLang="zh-CN" dirty="0">
                <a:latin typeface="Arial" panose="020B0604020202020204" pitchFamily="34" charset="0"/>
                <a:cs typeface="Arial" panose="020B0604020202020204" pitchFamily="34" charset="0"/>
              </a:rPr>
              <a:t>: The scope of population genetics, the concept of HWE,  assumptions of HWE, How to test for HWE</a:t>
            </a:r>
          </a:p>
          <a:p>
            <a:r>
              <a:rPr lang="en-US" altLang="zh-CN" dirty="0">
                <a:latin typeface="Arial" panose="020B0604020202020204" pitchFamily="34" charset="0"/>
                <a:cs typeface="Arial" panose="020B0604020202020204" pitchFamily="34" charset="0"/>
              </a:rPr>
              <a:t>3) </a:t>
            </a:r>
            <a:r>
              <a:rPr lang="en-US" altLang="zh-CN" u="sng" dirty="0">
                <a:latin typeface="Arial" panose="020B0604020202020204" pitchFamily="34" charset="0"/>
                <a:cs typeface="Arial" panose="020B0604020202020204" pitchFamily="34" charset="0"/>
              </a:rPr>
              <a:t>Natural selection and deterministic theory</a:t>
            </a:r>
            <a:r>
              <a:rPr lang="en-US" altLang="zh-CN" dirty="0">
                <a:latin typeface="Arial" panose="020B0604020202020204" pitchFamily="34" charset="0"/>
                <a:cs typeface="Arial" panose="020B0604020202020204" pitchFamily="34" charset="0"/>
              </a:rPr>
              <a:t>:  Viability selection, how to model natural selection when population size is very large (i.e. deterministic theory),  Fundamental theory of natural selection</a:t>
            </a:r>
          </a:p>
          <a:p>
            <a:r>
              <a:rPr lang="en-US" altLang="zh-CN" dirty="0">
                <a:latin typeface="Arial" panose="020B0604020202020204" pitchFamily="34" charset="0"/>
                <a:cs typeface="Arial" panose="020B0604020202020204" pitchFamily="34" charset="0"/>
              </a:rPr>
              <a:t>4) </a:t>
            </a:r>
            <a:r>
              <a:rPr lang="en-US" altLang="zh-CN" u="sng" dirty="0">
                <a:latin typeface="Arial" panose="020B0604020202020204" pitchFamily="34" charset="0"/>
                <a:cs typeface="Arial" panose="020B0604020202020204" pitchFamily="34" charset="0"/>
              </a:rPr>
              <a:t>Finite populations and the Wright Fisher model</a:t>
            </a:r>
            <a:r>
              <a:rPr lang="en-US" altLang="zh-CN" dirty="0">
                <a:latin typeface="Arial" panose="020B0604020202020204" pitchFamily="34" charset="0"/>
                <a:cs typeface="Arial" panose="020B0604020202020204" pitchFamily="34" charset="0"/>
              </a:rPr>
              <a:t>:  the concept of WF model (random sampling, i.e. multinomial sampling), genetic drift,  the long term fate of an allele, fixation probability, time to fixation, the effective population size. </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1560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51FAD3-7848-449B-AFF0-11B5EFB93175}"/>
              </a:ext>
            </a:extLst>
          </p:cNvPr>
          <p:cNvSpPr>
            <a:spLocks noGrp="1"/>
          </p:cNvSpPr>
          <p:nvPr>
            <p:ph type="title"/>
          </p:nvPr>
        </p:nvSpPr>
        <p:spPr>
          <a:xfrm>
            <a:off x="845127" y="15081"/>
            <a:ext cx="10515600" cy="1325562"/>
          </a:xfrm>
        </p:spPr>
        <p:txBody>
          <a:bodyPr/>
          <a:lstStyle/>
          <a:p>
            <a:r>
              <a:rPr lang="en-US" altLang="zh-CN" dirty="0">
                <a:latin typeface="Arial" panose="020B0604020202020204" pitchFamily="34" charset="0"/>
                <a:cs typeface="Arial" panose="020B0604020202020204" pitchFamily="34" charset="0"/>
              </a:rPr>
              <a:t>The cost of evolution</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AF07F1AC-3DE5-4045-9D05-FC369B4FD598}"/>
              </a:ext>
            </a:extLst>
          </p:cNvPr>
          <p:cNvSpPr>
            <a:spLocks noGrp="1"/>
          </p:cNvSpPr>
          <p:nvPr>
            <p:ph idx="1"/>
          </p:nvPr>
        </p:nvSpPr>
        <p:spPr>
          <a:xfrm>
            <a:off x="0" y="1013442"/>
            <a:ext cx="10853530" cy="1635052"/>
          </a:xfrm>
        </p:spPr>
        <p:txBody>
          <a:bodyPr>
            <a:normAutofit/>
          </a:bodyPr>
          <a:lstStyle/>
          <a:p>
            <a:r>
              <a:rPr lang="en-SG" altLang="zh-CN" dirty="0">
                <a:latin typeface="Arial" panose="020B0604020202020204" pitchFamily="34" charset="0"/>
                <a:cs typeface="Arial" panose="020B0604020202020204" pitchFamily="34" charset="0"/>
              </a:rPr>
              <a:t>The selective death that must occur for a gene to be substituted was called  the cost of selection by the biologist J.B.S. Haldane. The cost of selection places an upper limit on the rate of evolution. </a:t>
            </a:r>
          </a:p>
          <a:p>
            <a:endParaRPr lang="en-SG" altLang="zh-CN" dirty="0">
              <a:latin typeface="Arial" panose="020B0604020202020204" pitchFamily="34" charset="0"/>
              <a:cs typeface="Arial" panose="020B0604020202020204" pitchFamily="34" charset="0"/>
            </a:endParaRPr>
          </a:p>
          <a:p>
            <a:endParaRPr lang="en-SG" altLang="zh-CN" dirty="0">
              <a:latin typeface="Arial" panose="020B0604020202020204" pitchFamily="34" charset="0"/>
              <a:cs typeface="Arial" panose="020B0604020202020204" pitchFamily="34" charset="0"/>
            </a:endParaRPr>
          </a:p>
          <a:p>
            <a:endParaRPr lang="zh-CN" altLang="en-US" dirty="0">
              <a:latin typeface="Arial" panose="020B0604020202020204" pitchFamily="34" charset="0"/>
              <a:cs typeface="Arial" panose="020B0604020202020204" pitchFamily="34" charset="0"/>
            </a:endParaRPr>
          </a:p>
        </p:txBody>
      </p:sp>
      <p:pic>
        <p:nvPicPr>
          <p:cNvPr id="4" name="图片 3" descr="图片包含 男士, 人员, 照片&#10;&#10;已生成极高可信度的说明">
            <a:extLst>
              <a:ext uri="{FF2B5EF4-FFF2-40B4-BE49-F238E27FC236}">
                <a16:creationId xmlns:a16="http://schemas.microsoft.com/office/drawing/2014/main" id="{69DC615B-5152-4A87-8186-7AD35D6134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3154" y="24936"/>
            <a:ext cx="1085921" cy="1635052"/>
          </a:xfrm>
          <a:prstGeom prst="rect">
            <a:avLst/>
          </a:prstGeom>
        </p:spPr>
      </p:pic>
      <p:pic>
        <p:nvPicPr>
          <p:cNvPr id="7" name="Picture 6">
            <a:extLst>
              <a:ext uri="{FF2B5EF4-FFF2-40B4-BE49-F238E27FC236}">
                <a16:creationId xmlns:a16="http://schemas.microsoft.com/office/drawing/2014/main" id="{BB2AB0F9-3AC6-48A9-9B2E-774B950C1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0523" y="2379110"/>
            <a:ext cx="4552329" cy="4366650"/>
          </a:xfrm>
          <a:prstGeom prst="rect">
            <a:avLst/>
          </a:prstGeom>
        </p:spPr>
      </p:pic>
    </p:spTree>
    <p:extLst>
      <p:ext uri="{BB962C8B-B14F-4D97-AF65-F5344CB8AC3E}">
        <p14:creationId xmlns:p14="http://schemas.microsoft.com/office/powerpoint/2010/main" val="1444525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6E347-77A0-4136-8442-2BEE91CA8F44}"/>
              </a:ext>
            </a:extLst>
          </p:cNvPr>
          <p:cNvSpPr>
            <a:spLocks noGrp="1"/>
          </p:cNvSpPr>
          <p:nvPr>
            <p:ph type="title"/>
          </p:nvPr>
        </p:nvSpPr>
        <p:spPr>
          <a:xfrm>
            <a:off x="838200" y="0"/>
            <a:ext cx="10515600" cy="1325562"/>
          </a:xfrm>
        </p:spPr>
        <p:txBody>
          <a:bodyPr/>
          <a:lstStyle/>
          <a:p>
            <a:r>
              <a:rPr lang="en-US" altLang="zh-CN" dirty="0">
                <a:latin typeface="Arial" panose="020B0604020202020204" pitchFamily="34" charset="0"/>
                <a:cs typeface="Arial" panose="020B0604020202020204" pitchFamily="34" charset="0"/>
              </a:rPr>
              <a:t>The cost of evolution</a:t>
            </a:r>
            <a:endParaRPr lang="zh-CN"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CC618D3-F9D9-487C-9405-B8886AAC3DE3}"/>
              </a:ext>
            </a:extLst>
          </p:cNvPr>
          <p:cNvSpPr>
            <a:spLocks noGrp="1"/>
          </p:cNvSpPr>
          <p:nvPr>
            <p:ph idx="1"/>
          </p:nvPr>
        </p:nvSpPr>
        <p:spPr>
          <a:xfrm>
            <a:off x="278296" y="1325562"/>
            <a:ext cx="11330608" cy="4854575"/>
          </a:xfrm>
        </p:spPr>
        <p:txBody>
          <a:bodyPr>
            <a:normAutofit/>
          </a:bodyPr>
          <a:lstStyle/>
          <a:p>
            <a:r>
              <a:rPr lang="en-US" altLang="zh-CN" dirty="0"/>
              <a:t>Example: Let’s say a population of size 10,000 with 100 A and 9, 900 a. If natural selection is really strong,  in the next generation, A</a:t>
            </a:r>
            <a:r>
              <a:rPr lang="zh-CN" altLang="en-US" dirty="0"/>
              <a:t> </a:t>
            </a:r>
            <a:r>
              <a:rPr lang="en-US" altLang="zh-CN" dirty="0"/>
              <a:t>is almost fixed in the population (e.g. 9,900 A and 100a). </a:t>
            </a:r>
          </a:p>
          <a:p>
            <a:pPr marL="0" indent="0">
              <a:buNone/>
            </a:pPr>
            <a:endParaRPr lang="en-US" altLang="zh-CN" dirty="0"/>
          </a:p>
          <a:p>
            <a:r>
              <a:rPr lang="en-US" altLang="zh-CN" dirty="0"/>
              <a:t>In this scenario, all the A allele has produce on average 99 “</a:t>
            </a:r>
            <a:r>
              <a:rPr lang="en-US" altLang="zh-CN" dirty="0" err="1"/>
              <a:t>offsprings</a:t>
            </a:r>
            <a:r>
              <a:rPr lang="en-US" altLang="zh-CN" dirty="0"/>
              <a:t>” and 9,900 has to mostly die. </a:t>
            </a:r>
          </a:p>
          <a:p>
            <a:endParaRPr lang="en-US" altLang="zh-CN" dirty="0"/>
          </a:p>
          <a:p>
            <a:r>
              <a:rPr lang="en-US" altLang="zh-CN" dirty="0"/>
              <a:t>Most of the species cannot sustain this speed of evolution. In other words, selective turnover cannot be too high.  </a:t>
            </a:r>
          </a:p>
          <a:p>
            <a:endParaRPr lang="zh-CN" altLang="en-US" dirty="0"/>
          </a:p>
        </p:txBody>
      </p:sp>
    </p:spTree>
    <p:extLst>
      <p:ext uri="{BB962C8B-B14F-4D97-AF65-F5344CB8AC3E}">
        <p14:creationId xmlns:p14="http://schemas.microsoft.com/office/powerpoint/2010/main" val="2635783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CA196D-A580-482F-9ACE-E8E856B9BAD1}"/>
              </a:ext>
            </a:extLst>
          </p:cNvPr>
          <p:cNvSpPr>
            <a:spLocks noGrp="1"/>
          </p:cNvSpPr>
          <p:nvPr>
            <p:ph type="title"/>
          </p:nvPr>
        </p:nvSpPr>
        <p:spPr>
          <a:xfrm>
            <a:off x="612477" y="-158902"/>
            <a:ext cx="10980899" cy="1325562"/>
          </a:xfrm>
        </p:spPr>
        <p:txBody>
          <a:bodyPr/>
          <a:lstStyle/>
          <a:p>
            <a:r>
              <a:rPr lang="en-US" altLang="zh-CN" dirty="0">
                <a:latin typeface="Arial" panose="020B0604020202020204" pitchFamily="34" charset="0"/>
                <a:cs typeface="Arial" panose="020B0604020202020204" pitchFamily="34" charset="0"/>
              </a:rPr>
              <a:t>Evolutionary neutral theory</a:t>
            </a:r>
            <a:endParaRPr lang="zh-CN" altLang="en-US" dirty="0">
              <a:latin typeface="Arial" panose="020B0604020202020204" pitchFamily="34" charset="0"/>
              <a:cs typeface="Arial" panose="020B0604020202020204" pitchFamily="34" charset="0"/>
            </a:endParaRPr>
          </a:p>
        </p:txBody>
      </p:sp>
      <p:pic>
        <p:nvPicPr>
          <p:cNvPr id="5" name="内容占位符 4">
            <a:extLst>
              <a:ext uri="{FF2B5EF4-FFF2-40B4-BE49-F238E27FC236}">
                <a16:creationId xmlns:a16="http://schemas.microsoft.com/office/drawing/2014/main" id="{FEFE0AD4-D6D1-43EC-951C-46E9A6FB2F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57556" y="3242603"/>
            <a:ext cx="2286000" cy="3429000"/>
          </a:xfrm>
        </p:spPr>
      </p:pic>
      <p:sp>
        <p:nvSpPr>
          <p:cNvPr id="6" name="内容占位符 2">
            <a:extLst>
              <a:ext uri="{FF2B5EF4-FFF2-40B4-BE49-F238E27FC236}">
                <a16:creationId xmlns:a16="http://schemas.microsoft.com/office/drawing/2014/main" id="{2A1C180E-CE92-46AF-A39C-26832065232B}"/>
              </a:ext>
            </a:extLst>
          </p:cNvPr>
          <p:cNvSpPr txBox="1">
            <a:spLocks/>
          </p:cNvSpPr>
          <p:nvPr/>
        </p:nvSpPr>
        <p:spPr>
          <a:xfrm>
            <a:off x="261281" y="1166661"/>
            <a:ext cx="8919605" cy="55049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r>
              <a:rPr lang="en-US" altLang="zh-CN" dirty="0">
                <a:latin typeface="Arial" panose="020B0604020202020204" pitchFamily="34" charset="0"/>
                <a:cs typeface="Arial" panose="020B0604020202020204" pitchFamily="34" charset="0"/>
              </a:rPr>
              <a:t>1) The rate of evolution is very fast.  One substitution every 2 years.  </a:t>
            </a: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2) if selection is driving the selective substitution, the cost of the evolution is simply too high. </a:t>
            </a: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2) Neutral theory says, most of the differences between species and polymorphism segregating within populations are evolutionarily neutral and driven by genetic drift. </a:t>
            </a:r>
          </a:p>
          <a:p>
            <a:endParaRPr lang="zh-CN" altLang="en-US" dirty="0">
              <a:latin typeface="Arial" panose="020B0604020202020204" pitchFamily="34" charset="0"/>
              <a:cs typeface="Arial" panose="020B0604020202020204" pitchFamily="34" charset="0"/>
            </a:endParaRPr>
          </a:p>
        </p:txBody>
      </p:sp>
      <p:pic>
        <p:nvPicPr>
          <p:cNvPr id="7" name="Picture 22">
            <a:extLst>
              <a:ext uri="{FF2B5EF4-FFF2-40B4-BE49-F238E27FC236}">
                <a16:creationId xmlns:a16="http://schemas.microsoft.com/office/drawing/2014/main" id="{C000CFED-9308-4684-8BF6-77CF0E087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1513" y="1272697"/>
            <a:ext cx="931863" cy="1333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39">
            <a:extLst>
              <a:ext uri="{FF2B5EF4-FFF2-40B4-BE49-F238E27FC236}">
                <a16:creationId xmlns:a16="http://schemas.microsoft.com/office/drawing/2014/main" id="{F239FE0E-EB62-4984-B4E5-4DA6C6129001}"/>
              </a:ext>
            </a:extLst>
          </p:cNvPr>
          <p:cNvSpPr txBox="1">
            <a:spLocks noChangeArrowheads="1"/>
          </p:cNvSpPr>
          <p:nvPr/>
        </p:nvSpPr>
        <p:spPr bwMode="auto">
          <a:xfrm>
            <a:off x="8565593" y="1727138"/>
            <a:ext cx="1619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dirty="0"/>
              <a:t>The evolution</a:t>
            </a:r>
          </a:p>
          <a:p>
            <a:pPr eaLnBrk="1" hangingPunct="1"/>
            <a:r>
              <a:rPr lang="en-US" altLang="zh-CN" dirty="0"/>
              <a:t>neutral theory</a:t>
            </a:r>
          </a:p>
        </p:txBody>
      </p:sp>
      <p:sp>
        <p:nvSpPr>
          <p:cNvPr id="9" name="Text Box 42">
            <a:extLst>
              <a:ext uri="{FF2B5EF4-FFF2-40B4-BE49-F238E27FC236}">
                <a16:creationId xmlns:a16="http://schemas.microsoft.com/office/drawing/2014/main" id="{5BBE439B-64AD-4EAA-91C1-1D7B4E854B8A}"/>
              </a:ext>
            </a:extLst>
          </p:cNvPr>
          <p:cNvSpPr txBox="1">
            <a:spLocks noChangeArrowheads="1"/>
          </p:cNvSpPr>
          <p:nvPr/>
        </p:nvSpPr>
        <p:spPr bwMode="auto">
          <a:xfrm>
            <a:off x="10324169" y="2625088"/>
            <a:ext cx="160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dirty="0" err="1"/>
              <a:t>Motoo</a:t>
            </a:r>
            <a:r>
              <a:rPr lang="en-US" altLang="zh-CN" dirty="0"/>
              <a:t> Kimura</a:t>
            </a:r>
          </a:p>
        </p:txBody>
      </p:sp>
    </p:spTree>
    <p:extLst>
      <p:ext uri="{BB962C8B-B14F-4D97-AF65-F5344CB8AC3E}">
        <p14:creationId xmlns:p14="http://schemas.microsoft.com/office/powerpoint/2010/main" val="3246360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A65701-2A74-4DA7-9C84-535B9C4E2B95}"/>
              </a:ext>
            </a:extLst>
          </p:cNvPr>
          <p:cNvSpPr>
            <a:spLocks noGrp="1"/>
          </p:cNvSpPr>
          <p:nvPr>
            <p:ph type="title"/>
          </p:nvPr>
        </p:nvSpPr>
        <p:spPr>
          <a:xfrm>
            <a:off x="845127" y="0"/>
            <a:ext cx="10515600" cy="1325562"/>
          </a:xfrm>
        </p:spPr>
        <p:txBody>
          <a:bodyPr/>
          <a:lstStyle/>
          <a:p>
            <a:pPr algn="ctr"/>
            <a:r>
              <a:rPr lang="en-US" altLang="zh-CN" dirty="0">
                <a:latin typeface="Arial" panose="020B0604020202020204" pitchFamily="34" charset="0"/>
                <a:cs typeface="Arial" panose="020B0604020202020204" pitchFamily="34" charset="0"/>
              </a:rPr>
              <a:t>The significance of the neutral theory</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FDC9106B-E73D-4CD6-B76A-F08BF8FF76AF}"/>
              </a:ext>
            </a:extLst>
          </p:cNvPr>
          <p:cNvSpPr>
            <a:spLocks noGrp="1"/>
          </p:cNvSpPr>
          <p:nvPr>
            <p:ph idx="1"/>
          </p:nvPr>
        </p:nvSpPr>
        <p:spPr>
          <a:xfrm>
            <a:off x="492369" y="1325562"/>
            <a:ext cx="11240086" cy="4854575"/>
          </a:xfrm>
        </p:spPr>
        <p:txBody>
          <a:bodyPr/>
          <a:lstStyle/>
          <a:p>
            <a:r>
              <a:rPr lang="en-US" altLang="zh-CN" dirty="0"/>
              <a:t> Articulated the first principle transforming within population polymorphism (micro) to between species differences (macro).  This provides a powerful system integrating micro/macro level evolution. </a:t>
            </a:r>
          </a:p>
          <a:p>
            <a:endParaRPr lang="en-US" altLang="zh-CN" dirty="0"/>
          </a:p>
          <a:p>
            <a:r>
              <a:rPr lang="en-US" altLang="zh-CN" dirty="0"/>
              <a:t>It constructed a powerful null model for the whole field of evolutionary biology. The null model removed the very anthropomorphic side of natural selection. </a:t>
            </a:r>
          </a:p>
          <a:p>
            <a:endParaRPr lang="en-US" altLang="zh-CN" dirty="0"/>
          </a:p>
          <a:p>
            <a:r>
              <a:rPr lang="en-US" altLang="zh-CN" dirty="0"/>
              <a:t>The neutral theory provides powerful basis for more theoretical studies in the coming years (next section).    </a:t>
            </a:r>
            <a:endParaRPr lang="zh-CN" altLang="en-US" dirty="0"/>
          </a:p>
        </p:txBody>
      </p:sp>
    </p:spTree>
    <p:extLst>
      <p:ext uri="{BB962C8B-B14F-4D97-AF65-F5344CB8AC3E}">
        <p14:creationId xmlns:p14="http://schemas.microsoft.com/office/powerpoint/2010/main" val="3075903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E90043-A71A-4D67-BFF7-6F7F851EC27B}"/>
              </a:ext>
            </a:extLst>
          </p:cNvPr>
          <p:cNvSpPr>
            <a:spLocks noGrp="1"/>
          </p:cNvSpPr>
          <p:nvPr>
            <p:ph type="title"/>
          </p:nvPr>
        </p:nvSpPr>
        <p:spPr>
          <a:xfrm>
            <a:off x="599049" y="-97460"/>
            <a:ext cx="10515600" cy="1325562"/>
          </a:xfrm>
        </p:spPr>
        <p:txBody>
          <a:bodyPr/>
          <a:lstStyle/>
          <a:p>
            <a:r>
              <a:rPr lang="en-US" altLang="zh-CN" dirty="0">
                <a:latin typeface="Arial" panose="020B0604020202020204" pitchFamily="34" charset="0"/>
                <a:cs typeface="Arial" panose="020B0604020202020204" pitchFamily="34" charset="0"/>
              </a:rPr>
              <a:t>Coalescent theory</a:t>
            </a:r>
            <a:endParaRPr lang="zh-CN" altLang="en-US" dirty="0">
              <a:latin typeface="Arial" panose="020B0604020202020204" pitchFamily="34" charset="0"/>
              <a:cs typeface="Arial" panose="020B0604020202020204" pitchFamily="34" charset="0"/>
            </a:endParaRPr>
          </a:p>
        </p:txBody>
      </p:sp>
      <p:pic>
        <p:nvPicPr>
          <p:cNvPr id="5" name="内容占位符 4">
            <a:extLst>
              <a:ext uri="{FF2B5EF4-FFF2-40B4-BE49-F238E27FC236}">
                <a16:creationId xmlns:a16="http://schemas.microsoft.com/office/drawing/2014/main" id="{75546937-168D-4223-9FAB-38C93498ED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9049" y="1334119"/>
            <a:ext cx="7281166" cy="5200833"/>
          </a:xfrm>
        </p:spPr>
      </p:pic>
      <p:sp>
        <p:nvSpPr>
          <p:cNvPr id="3" name="AutoShape 2" descr="Image result for John Kingman">
            <a:extLst>
              <a:ext uri="{FF2B5EF4-FFF2-40B4-BE49-F238E27FC236}">
                <a16:creationId xmlns:a16="http://schemas.microsoft.com/office/drawing/2014/main" id="{F7C19929-E33B-40BE-8E9D-9F8726E4131D}"/>
              </a:ext>
            </a:extLst>
          </p:cNvPr>
          <p:cNvSpPr>
            <a:spLocks noChangeAspect="1" noChangeArrowheads="1"/>
          </p:cNvSpPr>
          <p:nvPr/>
        </p:nvSpPr>
        <p:spPr bwMode="auto">
          <a:xfrm>
            <a:off x="5453063" y="2667000"/>
            <a:ext cx="1285875"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6" name="图片 5" descr="图片包含 人员, 男士, 领带, 墙壁&#10;&#10;已生成极高可信度的说明">
            <a:extLst>
              <a:ext uri="{FF2B5EF4-FFF2-40B4-BE49-F238E27FC236}">
                <a16:creationId xmlns:a16="http://schemas.microsoft.com/office/drawing/2014/main" id="{CEE7D117-9B41-4D8A-9CB5-85760E9B2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7016" y="177844"/>
            <a:ext cx="2938272" cy="3480816"/>
          </a:xfrm>
          <a:prstGeom prst="rect">
            <a:avLst/>
          </a:prstGeom>
        </p:spPr>
      </p:pic>
      <p:sp>
        <p:nvSpPr>
          <p:cNvPr id="7" name="文本框 6">
            <a:extLst>
              <a:ext uri="{FF2B5EF4-FFF2-40B4-BE49-F238E27FC236}">
                <a16:creationId xmlns:a16="http://schemas.microsoft.com/office/drawing/2014/main" id="{17DFB70D-5AFB-46B3-80AC-7CBEE54F79DE}"/>
              </a:ext>
            </a:extLst>
          </p:cNvPr>
          <p:cNvSpPr txBox="1"/>
          <p:nvPr/>
        </p:nvSpPr>
        <p:spPr>
          <a:xfrm>
            <a:off x="9169046" y="3821668"/>
            <a:ext cx="2439963" cy="1200329"/>
          </a:xfrm>
          <a:prstGeom prst="rect">
            <a:avLst/>
          </a:prstGeom>
          <a:noFill/>
        </p:spPr>
        <p:txBody>
          <a:bodyPr wrap="none" rtlCol="0">
            <a:spAutoFit/>
          </a:bodyPr>
          <a:lstStyle/>
          <a:p>
            <a:pPr algn="ctr"/>
            <a:r>
              <a:rPr lang="en-US" altLang="zh-CN" dirty="0"/>
              <a:t>John Kingman</a:t>
            </a:r>
          </a:p>
          <a:p>
            <a:pPr algn="ctr"/>
            <a:r>
              <a:rPr lang="en-US" altLang="zh-CN" dirty="0"/>
              <a:t>Prof of Mathematics</a:t>
            </a:r>
          </a:p>
          <a:p>
            <a:pPr algn="ctr"/>
            <a:r>
              <a:rPr lang="en-US" altLang="zh-CN" dirty="0"/>
              <a:t>University of Cambridge</a:t>
            </a:r>
          </a:p>
          <a:p>
            <a:pPr algn="ctr"/>
            <a:r>
              <a:rPr lang="en-US" altLang="zh-CN" dirty="0"/>
              <a:t>1939-</a:t>
            </a:r>
            <a:endParaRPr lang="zh-CN" altLang="en-US" dirty="0"/>
          </a:p>
        </p:txBody>
      </p:sp>
    </p:spTree>
    <p:extLst>
      <p:ext uri="{BB962C8B-B14F-4D97-AF65-F5344CB8AC3E}">
        <p14:creationId xmlns:p14="http://schemas.microsoft.com/office/powerpoint/2010/main" val="3174451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F11CA-605F-4A05-857C-EAB40CEB1B89}"/>
              </a:ext>
            </a:extLst>
          </p:cNvPr>
          <p:cNvSpPr>
            <a:spLocks noGrp="1"/>
          </p:cNvSpPr>
          <p:nvPr>
            <p:ph type="title"/>
          </p:nvPr>
        </p:nvSpPr>
        <p:spPr>
          <a:xfrm>
            <a:off x="739109" y="0"/>
            <a:ext cx="10515600" cy="1325562"/>
          </a:xfrm>
        </p:spPr>
        <p:txBody>
          <a:bodyPr/>
          <a:lstStyle/>
          <a:p>
            <a:r>
              <a:rPr lang="en-US" altLang="zh-CN" dirty="0">
                <a:latin typeface="Arial" panose="020B0604020202020204" pitchFamily="34" charset="0"/>
                <a:cs typeface="Arial" panose="020B0604020202020204" pitchFamily="34" charset="0"/>
              </a:rPr>
              <a:t>Exercise in the lab</a:t>
            </a:r>
            <a:endParaRPr lang="zh-CN"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293D70C-1430-48BF-B0FE-C937C71F41A3}"/>
              </a:ext>
            </a:extLst>
          </p:cNvPr>
          <p:cNvSpPr>
            <a:spLocks noGrp="1"/>
          </p:cNvSpPr>
          <p:nvPr>
            <p:ph idx="1"/>
          </p:nvPr>
        </p:nvSpPr>
        <p:spPr>
          <a:xfrm>
            <a:off x="845127" y="1325561"/>
            <a:ext cx="10515600" cy="5141499"/>
          </a:xfrm>
        </p:spPr>
        <p:txBody>
          <a:bodyPr/>
          <a:lstStyle/>
          <a:p>
            <a:r>
              <a:rPr lang="en-US" altLang="zh-CN" dirty="0">
                <a:latin typeface="Arial" panose="020B0604020202020204" pitchFamily="34" charset="0"/>
                <a:cs typeface="Arial" panose="020B0604020202020204" pitchFamily="34" charset="0"/>
              </a:rPr>
              <a:t>A population with N individuals (2N genes) evolving under the WF model. If we randomly take two genes from the current population, what is the probability that they will share a common ancestor in the previous generation? </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5434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FF350-F802-4D51-B97B-289FD45109B3}"/>
              </a:ext>
            </a:extLst>
          </p:cNvPr>
          <p:cNvSpPr>
            <a:spLocks noGrp="1"/>
          </p:cNvSpPr>
          <p:nvPr>
            <p:ph type="title"/>
          </p:nvPr>
        </p:nvSpPr>
        <p:spPr>
          <a:xfrm>
            <a:off x="964396" y="-223454"/>
            <a:ext cx="10515600" cy="1325562"/>
          </a:xfrm>
        </p:spPr>
        <p:txBody>
          <a:bodyPr>
            <a:normAutofit/>
          </a:bodyPr>
          <a:lstStyle/>
          <a:p>
            <a:pPr algn="ctr"/>
            <a:r>
              <a:rPr lang="en-US" altLang="zh-CN" dirty="0">
                <a:latin typeface="Arial" panose="020B0604020202020204" pitchFamily="34" charset="0"/>
                <a:cs typeface="Arial" panose="020B0604020202020204" pitchFamily="34" charset="0"/>
              </a:rPr>
              <a:t>If we did the exercise correctly</a:t>
            </a:r>
            <a:endParaRPr lang="zh-CN"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0F17350-E041-4FF1-AD4C-201F69FD2134}"/>
              </a:ext>
            </a:extLst>
          </p:cNvPr>
          <p:cNvSpPr>
            <a:spLocks noGrp="1"/>
          </p:cNvSpPr>
          <p:nvPr>
            <p:ph idx="1"/>
          </p:nvPr>
        </p:nvSpPr>
        <p:spPr>
          <a:xfrm>
            <a:off x="845127" y="1245704"/>
            <a:ext cx="10515600" cy="4934434"/>
          </a:xfrm>
        </p:spPr>
        <p:txBody>
          <a:bodyPr/>
          <a:lstStyle/>
          <a:p>
            <a:r>
              <a:rPr lang="en-US" altLang="zh-CN" dirty="0"/>
              <a:t>1) The probability of finding a common ancestor is 1/2N.</a:t>
            </a:r>
          </a:p>
          <a:p>
            <a:r>
              <a:rPr lang="en-US" altLang="zh-CN" dirty="0"/>
              <a:t>2) how many generations we will need to find a common ancestor?</a:t>
            </a:r>
          </a:p>
          <a:p>
            <a:r>
              <a:rPr lang="en-US" altLang="zh-CN" dirty="0"/>
              <a:t>3) How this will lead to the differences between the two genes? </a:t>
            </a:r>
            <a:endParaRPr lang="zh-CN" altLang="en-US" dirty="0"/>
          </a:p>
        </p:txBody>
      </p:sp>
    </p:spTree>
    <p:extLst>
      <p:ext uri="{BB962C8B-B14F-4D97-AF65-F5344CB8AC3E}">
        <p14:creationId xmlns:p14="http://schemas.microsoft.com/office/powerpoint/2010/main" val="2468697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FA96F5-8A64-48E6-B59B-EF97D039E577}"/>
              </a:ext>
            </a:extLst>
          </p:cNvPr>
          <p:cNvSpPr>
            <a:spLocks noGrp="1"/>
          </p:cNvSpPr>
          <p:nvPr>
            <p:ph type="title"/>
          </p:nvPr>
        </p:nvSpPr>
        <p:spPr>
          <a:xfrm>
            <a:off x="347272" y="0"/>
            <a:ext cx="11497456" cy="1325562"/>
          </a:xfrm>
        </p:spPr>
        <p:txBody>
          <a:bodyPr>
            <a:normAutofit fontScale="90000"/>
          </a:bodyPr>
          <a:lstStyle/>
          <a:p>
            <a:r>
              <a:rPr lang="en-US" altLang="zh-CN" sz="3600" dirty="0">
                <a:latin typeface="Arial" panose="020B0604020202020204" pitchFamily="34" charset="0"/>
                <a:cs typeface="Arial" panose="020B0604020202020204" pitchFamily="34" charset="0"/>
              </a:rPr>
              <a:t>When multiple lineages exist, the multi-lineage coalescent will define the gene genealogy of the sample</a:t>
            </a:r>
            <a:endParaRPr lang="zh-CN" altLang="en-US" sz="3600" dirty="0">
              <a:latin typeface="Arial" panose="020B0604020202020204" pitchFamily="34" charset="0"/>
              <a:cs typeface="Arial" panose="020B0604020202020204" pitchFamily="34" charset="0"/>
            </a:endParaRPr>
          </a:p>
        </p:txBody>
      </p:sp>
      <p:pic>
        <p:nvPicPr>
          <p:cNvPr id="5" name="内容占位符 4" descr="图片包含 地图, 文字&#10;&#10;已生成极高可信度的说明">
            <a:extLst>
              <a:ext uri="{FF2B5EF4-FFF2-40B4-BE49-F238E27FC236}">
                <a16:creationId xmlns:a16="http://schemas.microsoft.com/office/drawing/2014/main" id="{41FE5F3F-4EC1-4DF8-BE66-27130CB43B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3628" y="1620982"/>
            <a:ext cx="10911720" cy="4793885"/>
          </a:xfrm>
        </p:spPr>
      </p:pic>
    </p:spTree>
    <p:extLst>
      <p:ext uri="{BB962C8B-B14F-4D97-AF65-F5344CB8AC3E}">
        <p14:creationId xmlns:p14="http://schemas.microsoft.com/office/powerpoint/2010/main" val="4256276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DC0F9E-1205-45F9-B580-17B1D02EBE87}"/>
              </a:ext>
            </a:extLst>
          </p:cNvPr>
          <p:cNvSpPr>
            <a:spLocks noGrp="1"/>
          </p:cNvSpPr>
          <p:nvPr>
            <p:ph type="title"/>
          </p:nvPr>
        </p:nvSpPr>
        <p:spPr>
          <a:xfrm>
            <a:off x="224852" y="-166898"/>
            <a:ext cx="12225056" cy="1325562"/>
          </a:xfrm>
        </p:spPr>
        <p:txBody>
          <a:bodyPr/>
          <a:lstStyle/>
          <a:p>
            <a:r>
              <a:rPr lang="en-US" altLang="zh-CN" dirty="0">
                <a:latin typeface="Arial" panose="020B0604020202020204" pitchFamily="34" charset="0"/>
                <a:cs typeface="Arial" panose="020B0604020202020204" pitchFamily="34" charset="0"/>
              </a:rPr>
              <a:t>The link between the gene genealogy and data</a:t>
            </a:r>
            <a:endParaRPr lang="zh-CN" altLang="en-US" dirty="0">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EFAEFFDD-035A-4EB4-9019-6CA2D2356E47}"/>
              </a:ext>
            </a:extLst>
          </p:cNvPr>
          <p:cNvPicPr>
            <a:picLocks noChangeAspect="1"/>
          </p:cNvPicPr>
          <p:nvPr/>
        </p:nvPicPr>
        <p:blipFill>
          <a:blip r:embed="rId2"/>
          <a:stretch>
            <a:fillRect/>
          </a:stretch>
        </p:blipFill>
        <p:spPr>
          <a:xfrm>
            <a:off x="1574634" y="1015740"/>
            <a:ext cx="2588166" cy="4608109"/>
          </a:xfrm>
          <a:prstGeom prst="rect">
            <a:avLst/>
          </a:prstGeom>
        </p:spPr>
      </p:pic>
      <p:pic>
        <p:nvPicPr>
          <p:cNvPr id="5" name="图片 4">
            <a:extLst>
              <a:ext uri="{FF2B5EF4-FFF2-40B4-BE49-F238E27FC236}">
                <a16:creationId xmlns:a16="http://schemas.microsoft.com/office/drawing/2014/main" id="{8595DF7C-70DB-41D0-9ECF-EF525E57588A}"/>
              </a:ext>
            </a:extLst>
          </p:cNvPr>
          <p:cNvPicPr>
            <a:picLocks noChangeAspect="1"/>
          </p:cNvPicPr>
          <p:nvPr/>
        </p:nvPicPr>
        <p:blipFill>
          <a:blip r:embed="rId3"/>
          <a:stretch>
            <a:fillRect/>
          </a:stretch>
        </p:blipFill>
        <p:spPr>
          <a:xfrm>
            <a:off x="4774086" y="1158664"/>
            <a:ext cx="5843280" cy="3696610"/>
          </a:xfrm>
          <a:prstGeom prst="rect">
            <a:avLst/>
          </a:prstGeom>
        </p:spPr>
      </p:pic>
      <p:sp>
        <p:nvSpPr>
          <p:cNvPr id="6" name="文本框 5">
            <a:extLst>
              <a:ext uri="{FF2B5EF4-FFF2-40B4-BE49-F238E27FC236}">
                <a16:creationId xmlns:a16="http://schemas.microsoft.com/office/drawing/2014/main" id="{3170E0A6-675D-40C2-87AE-A7AC84A9ED43}"/>
              </a:ext>
            </a:extLst>
          </p:cNvPr>
          <p:cNvSpPr txBox="1"/>
          <p:nvPr/>
        </p:nvSpPr>
        <p:spPr>
          <a:xfrm>
            <a:off x="2067951" y="5868764"/>
            <a:ext cx="1857688" cy="400110"/>
          </a:xfrm>
          <a:prstGeom prst="rect">
            <a:avLst/>
          </a:prstGeom>
          <a:noFill/>
        </p:spPr>
        <p:txBody>
          <a:bodyPr wrap="none" rtlCol="0">
            <a:spAutoFit/>
          </a:bodyPr>
          <a:lstStyle/>
          <a:p>
            <a:r>
              <a:rPr lang="en-US" altLang="zh-CN" sz="2000" dirty="0"/>
              <a:t>Gene genealogy</a:t>
            </a:r>
            <a:endParaRPr lang="zh-CN" altLang="en-US" sz="2000" dirty="0"/>
          </a:p>
        </p:txBody>
      </p:sp>
      <p:sp>
        <p:nvSpPr>
          <p:cNvPr id="7" name="文本框 6">
            <a:extLst>
              <a:ext uri="{FF2B5EF4-FFF2-40B4-BE49-F238E27FC236}">
                <a16:creationId xmlns:a16="http://schemas.microsoft.com/office/drawing/2014/main" id="{BDADBB39-503A-41D8-9C8D-82E96089871C}"/>
              </a:ext>
            </a:extLst>
          </p:cNvPr>
          <p:cNvSpPr txBox="1"/>
          <p:nvPr/>
        </p:nvSpPr>
        <p:spPr>
          <a:xfrm>
            <a:off x="7338920" y="5868764"/>
            <a:ext cx="2441053" cy="400110"/>
          </a:xfrm>
          <a:prstGeom prst="rect">
            <a:avLst/>
          </a:prstGeom>
          <a:noFill/>
        </p:spPr>
        <p:txBody>
          <a:bodyPr wrap="none" rtlCol="0">
            <a:spAutoFit/>
          </a:bodyPr>
          <a:lstStyle/>
          <a:p>
            <a:r>
              <a:rPr lang="en-US" altLang="zh-CN" sz="2000" dirty="0"/>
              <a:t>Variants in sequences</a:t>
            </a:r>
            <a:endParaRPr lang="zh-CN" altLang="en-US" sz="2000" dirty="0"/>
          </a:p>
        </p:txBody>
      </p:sp>
    </p:spTree>
    <p:extLst>
      <p:ext uri="{BB962C8B-B14F-4D97-AF65-F5344CB8AC3E}">
        <p14:creationId xmlns:p14="http://schemas.microsoft.com/office/powerpoint/2010/main" val="4285991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DC0F9E-1205-45F9-B580-17B1D02EBE87}"/>
              </a:ext>
            </a:extLst>
          </p:cNvPr>
          <p:cNvSpPr>
            <a:spLocks noGrp="1"/>
          </p:cNvSpPr>
          <p:nvPr>
            <p:ph type="title"/>
          </p:nvPr>
        </p:nvSpPr>
        <p:spPr>
          <a:xfrm>
            <a:off x="224852" y="-166898"/>
            <a:ext cx="12225056" cy="1325562"/>
          </a:xfrm>
        </p:spPr>
        <p:txBody>
          <a:bodyPr/>
          <a:lstStyle/>
          <a:p>
            <a:r>
              <a:rPr lang="en-US" altLang="zh-CN" dirty="0">
                <a:latin typeface="Arial" panose="020B0604020202020204" pitchFamily="34" charset="0"/>
                <a:cs typeface="Arial" panose="020B0604020202020204" pitchFamily="34" charset="0"/>
              </a:rPr>
              <a:t>The Site Frequency Spectra</a:t>
            </a:r>
            <a:endParaRPr lang="zh-CN" altLang="en-US" dirty="0">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EFAEFFDD-035A-4EB4-9019-6CA2D2356E47}"/>
              </a:ext>
            </a:extLst>
          </p:cNvPr>
          <p:cNvPicPr>
            <a:picLocks noChangeAspect="1"/>
          </p:cNvPicPr>
          <p:nvPr/>
        </p:nvPicPr>
        <p:blipFill>
          <a:blip r:embed="rId2"/>
          <a:stretch>
            <a:fillRect/>
          </a:stretch>
        </p:blipFill>
        <p:spPr>
          <a:xfrm>
            <a:off x="103643" y="1522040"/>
            <a:ext cx="2588166" cy="4608109"/>
          </a:xfrm>
          <a:prstGeom prst="rect">
            <a:avLst/>
          </a:prstGeom>
        </p:spPr>
      </p:pic>
      <p:pic>
        <p:nvPicPr>
          <p:cNvPr id="5" name="图片 4">
            <a:extLst>
              <a:ext uri="{FF2B5EF4-FFF2-40B4-BE49-F238E27FC236}">
                <a16:creationId xmlns:a16="http://schemas.microsoft.com/office/drawing/2014/main" id="{8595DF7C-70DB-41D0-9ECF-EF525E57588A}"/>
              </a:ext>
            </a:extLst>
          </p:cNvPr>
          <p:cNvPicPr>
            <a:picLocks noChangeAspect="1"/>
          </p:cNvPicPr>
          <p:nvPr/>
        </p:nvPicPr>
        <p:blipFill>
          <a:blip r:embed="rId3"/>
          <a:stretch>
            <a:fillRect/>
          </a:stretch>
        </p:blipFill>
        <p:spPr>
          <a:xfrm>
            <a:off x="3109090" y="2342027"/>
            <a:ext cx="4394300" cy="2779947"/>
          </a:xfrm>
          <a:prstGeom prst="rect">
            <a:avLst/>
          </a:prstGeom>
        </p:spPr>
      </p:pic>
      <p:sp>
        <p:nvSpPr>
          <p:cNvPr id="6" name="文本框 5">
            <a:extLst>
              <a:ext uri="{FF2B5EF4-FFF2-40B4-BE49-F238E27FC236}">
                <a16:creationId xmlns:a16="http://schemas.microsoft.com/office/drawing/2014/main" id="{3170E0A6-675D-40C2-87AE-A7AC84A9ED43}"/>
              </a:ext>
            </a:extLst>
          </p:cNvPr>
          <p:cNvSpPr txBox="1"/>
          <p:nvPr/>
        </p:nvSpPr>
        <p:spPr>
          <a:xfrm>
            <a:off x="596960" y="6375064"/>
            <a:ext cx="1857688" cy="400110"/>
          </a:xfrm>
          <a:prstGeom prst="rect">
            <a:avLst/>
          </a:prstGeom>
          <a:noFill/>
        </p:spPr>
        <p:txBody>
          <a:bodyPr wrap="none" rtlCol="0">
            <a:spAutoFit/>
          </a:bodyPr>
          <a:lstStyle/>
          <a:p>
            <a:r>
              <a:rPr lang="en-US" altLang="zh-CN" sz="2000" dirty="0"/>
              <a:t>Gene genealogy</a:t>
            </a:r>
            <a:endParaRPr lang="zh-CN" altLang="en-US" sz="2000" dirty="0"/>
          </a:p>
        </p:txBody>
      </p:sp>
      <p:sp>
        <p:nvSpPr>
          <p:cNvPr id="7" name="文本框 6">
            <a:extLst>
              <a:ext uri="{FF2B5EF4-FFF2-40B4-BE49-F238E27FC236}">
                <a16:creationId xmlns:a16="http://schemas.microsoft.com/office/drawing/2014/main" id="{BDADBB39-503A-41D8-9C8D-82E96089871C}"/>
              </a:ext>
            </a:extLst>
          </p:cNvPr>
          <p:cNvSpPr txBox="1"/>
          <p:nvPr/>
        </p:nvSpPr>
        <p:spPr>
          <a:xfrm>
            <a:off x="4530917" y="6375064"/>
            <a:ext cx="2441053" cy="400110"/>
          </a:xfrm>
          <a:prstGeom prst="rect">
            <a:avLst/>
          </a:prstGeom>
          <a:noFill/>
        </p:spPr>
        <p:txBody>
          <a:bodyPr wrap="none" rtlCol="0">
            <a:spAutoFit/>
          </a:bodyPr>
          <a:lstStyle/>
          <a:p>
            <a:r>
              <a:rPr lang="en-US" altLang="zh-CN" sz="2000" dirty="0"/>
              <a:t>Variants in sequences</a:t>
            </a:r>
            <a:endParaRPr lang="zh-CN" altLang="en-US" sz="2000" dirty="0"/>
          </a:p>
        </p:txBody>
      </p:sp>
      <p:sp>
        <p:nvSpPr>
          <p:cNvPr id="3" name="Arrow: Right 2">
            <a:extLst>
              <a:ext uri="{FF2B5EF4-FFF2-40B4-BE49-F238E27FC236}">
                <a16:creationId xmlns:a16="http://schemas.microsoft.com/office/drawing/2014/main" id="{1CD138C2-D698-4DD6-BC0B-1A5B16E07CCA}"/>
              </a:ext>
            </a:extLst>
          </p:cNvPr>
          <p:cNvSpPr/>
          <p:nvPr/>
        </p:nvSpPr>
        <p:spPr>
          <a:xfrm>
            <a:off x="2454648" y="3563384"/>
            <a:ext cx="500587" cy="47852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Arrow: Right 7">
            <a:extLst>
              <a:ext uri="{FF2B5EF4-FFF2-40B4-BE49-F238E27FC236}">
                <a16:creationId xmlns:a16="http://schemas.microsoft.com/office/drawing/2014/main" id="{880207D8-C58A-455B-A9F8-5F96EC4B41D7}"/>
              </a:ext>
            </a:extLst>
          </p:cNvPr>
          <p:cNvSpPr/>
          <p:nvPr/>
        </p:nvSpPr>
        <p:spPr>
          <a:xfrm>
            <a:off x="7503390" y="3586829"/>
            <a:ext cx="500587" cy="47852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 name="Picture 9">
            <a:extLst>
              <a:ext uri="{FF2B5EF4-FFF2-40B4-BE49-F238E27FC236}">
                <a16:creationId xmlns:a16="http://schemas.microsoft.com/office/drawing/2014/main" id="{FEAFFC68-9E09-4797-8EDD-59D588934C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5385" y="2509825"/>
            <a:ext cx="3932162" cy="2779947"/>
          </a:xfrm>
          <a:prstGeom prst="rect">
            <a:avLst/>
          </a:prstGeom>
        </p:spPr>
      </p:pic>
      <p:sp>
        <p:nvSpPr>
          <p:cNvPr id="11" name="TextBox 10">
            <a:extLst>
              <a:ext uri="{FF2B5EF4-FFF2-40B4-BE49-F238E27FC236}">
                <a16:creationId xmlns:a16="http://schemas.microsoft.com/office/drawing/2014/main" id="{F82A7AA1-9552-4637-A643-15FBB8CDC772}"/>
              </a:ext>
            </a:extLst>
          </p:cNvPr>
          <p:cNvSpPr txBox="1"/>
          <p:nvPr/>
        </p:nvSpPr>
        <p:spPr>
          <a:xfrm>
            <a:off x="8746435" y="1974574"/>
            <a:ext cx="2272738" cy="369332"/>
          </a:xfrm>
          <a:prstGeom prst="rect">
            <a:avLst/>
          </a:prstGeom>
          <a:noFill/>
        </p:spPr>
        <p:txBody>
          <a:bodyPr wrap="none" rtlCol="0">
            <a:spAutoFit/>
          </a:bodyPr>
          <a:lstStyle/>
          <a:p>
            <a:r>
              <a:rPr lang="en-US" altLang="zh-CN" dirty="0"/>
              <a:t>Site frequency spectra</a:t>
            </a:r>
            <a:endParaRPr lang="zh-CN" altLang="en-US" dirty="0"/>
          </a:p>
        </p:txBody>
      </p:sp>
    </p:spTree>
    <p:extLst>
      <p:ext uri="{BB962C8B-B14F-4D97-AF65-F5344CB8AC3E}">
        <p14:creationId xmlns:p14="http://schemas.microsoft.com/office/powerpoint/2010/main" val="741962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EAB9FE-9E27-4E46-A0F2-0026F55F62C8}"/>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2.4 Mutation, measures of variability, mutation drift balance, Molecular Clock</a:t>
            </a:r>
            <a:endParaRPr lang="zh-CN" altLang="en-US" dirty="0"/>
          </a:p>
        </p:txBody>
      </p:sp>
      <p:sp>
        <p:nvSpPr>
          <p:cNvPr id="3" name="文本占位符 2">
            <a:extLst>
              <a:ext uri="{FF2B5EF4-FFF2-40B4-BE49-F238E27FC236}">
                <a16:creationId xmlns:a16="http://schemas.microsoft.com/office/drawing/2014/main" id="{0DED1CC3-B981-40D1-A08F-1887AB2814E7}"/>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16807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87E7-D914-4A7F-B9DF-99DEB7ADD85F}"/>
              </a:ext>
            </a:extLst>
          </p:cNvPr>
          <p:cNvSpPr>
            <a:spLocks noGrp="1"/>
          </p:cNvSpPr>
          <p:nvPr>
            <p:ph type="title"/>
          </p:nvPr>
        </p:nvSpPr>
        <p:spPr>
          <a:xfrm>
            <a:off x="838200" y="0"/>
            <a:ext cx="10515600" cy="1325562"/>
          </a:xfrm>
        </p:spPr>
        <p:txBody>
          <a:bodyPr/>
          <a:lstStyle/>
          <a:p>
            <a:r>
              <a:rPr lang="en-US" altLang="zh-CN" dirty="0">
                <a:latin typeface="Arial" panose="020B0604020202020204" pitchFamily="34" charset="0"/>
                <a:cs typeface="Arial" panose="020B0604020202020204" pitchFamily="34" charset="0"/>
              </a:rPr>
              <a:t>Selective sweep or the hitchhiking effect</a:t>
            </a:r>
            <a:endParaRPr lang="zh-CN" altLang="en-US"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4DA04F8D-1DF8-469C-A540-9E3029C474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887" y="1471335"/>
            <a:ext cx="6990860" cy="3657255"/>
          </a:xfrm>
        </p:spPr>
      </p:pic>
      <p:pic>
        <p:nvPicPr>
          <p:cNvPr id="6" name="Picture 5">
            <a:extLst>
              <a:ext uri="{FF2B5EF4-FFF2-40B4-BE49-F238E27FC236}">
                <a16:creationId xmlns:a16="http://schemas.microsoft.com/office/drawing/2014/main" id="{D2C6A8E4-35C4-4767-8FAF-A8162178D1B3}"/>
              </a:ext>
            </a:extLst>
          </p:cNvPr>
          <p:cNvPicPr>
            <a:picLocks noChangeAspect="1"/>
          </p:cNvPicPr>
          <p:nvPr/>
        </p:nvPicPr>
        <p:blipFill>
          <a:blip r:embed="rId3"/>
          <a:stretch>
            <a:fillRect/>
          </a:stretch>
        </p:blipFill>
        <p:spPr>
          <a:xfrm>
            <a:off x="7478503" y="1362005"/>
            <a:ext cx="4468610" cy="3239742"/>
          </a:xfrm>
          <a:prstGeom prst="rect">
            <a:avLst/>
          </a:prstGeom>
        </p:spPr>
      </p:pic>
      <p:sp>
        <p:nvSpPr>
          <p:cNvPr id="7" name="TextBox 6">
            <a:extLst>
              <a:ext uri="{FF2B5EF4-FFF2-40B4-BE49-F238E27FC236}">
                <a16:creationId xmlns:a16="http://schemas.microsoft.com/office/drawing/2014/main" id="{4B44BC71-CCFA-474B-89AD-AC4BBE423EC0}"/>
              </a:ext>
            </a:extLst>
          </p:cNvPr>
          <p:cNvSpPr txBox="1"/>
          <p:nvPr/>
        </p:nvSpPr>
        <p:spPr>
          <a:xfrm>
            <a:off x="1236757" y="5844209"/>
            <a:ext cx="10955243" cy="461665"/>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Selective sweep will lead to enrichment of both low and high frequency alleles. </a:t>
            </a:r>
            <a:endParaRPr lang="zh-CN"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4821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3313A0-CFC7-4819-8EC6-71EC6CB66A52}"/>
              </a:ext>
            </a:extLst>
          </p:cNvPr>
          <p:cNvSpPr>
            <a:spLocks noGrp="1"/>
          </p:cNvSpPr>
          <p:nvPr>
            <p:ph type="title"/>
          </p:nvPr>
        </p:nvSpPr>
        <p:spPr>
          <a:xfrm>
            <a:off x="206468" y="-92571"/>
            <a:ext cx="12986863" cy="1540867"/>
          </a:xfrm>
        </p:spPr>
        <p:txBody>
          <a:bodyPr>
            <a:normAutofit/>
          </a:bodyPr>
          <a:lstStyle/>
          <a:p>
            <a:r>
              <a:rPr lang="en-US" altLang="zh-CN" sz="4000" dirty="0">
                <a:latin typeface="Arial" panose="020B0604020202020204" pitchFamily="34" charset="0"/>
                <a:cs typeface="Arial" panose="020B0604020202020204" pitchFamily="34" charset="0"/>
              </a:rPr>
              <a:t>The link between population history (demography) </a:t>
            </a:r>
            <a:br>
              <a:rPr lang="en-US" altLang="zh-CN" sz="4000" dirty="0">
                <a:latin typeface="Arial" panose="020B0604020202020204" pitchFamily="34" charset="0"/>
                <a:cs typeface="Arial" panose="020B0604020202020204" pitchFamily="34" charset="0"/>
              </a:rPr>
            </a:br>
            <a:r>
              <a:rPr lang="en-US" altLang="zh-CN" sz="4000" dirty="0">
                <a:latin typeface="Arial" panose="020B0604020202020204" pitchFamily="34" charset="0"/>
                <a:cs typeface="Arial" panose="020B0604020202020204" pitchFamily="34" charset="0"/>
              </a:rPr>
              <a:t>and gene genealogy </a:t>
            </a:r>
            <a:endParaRPr lang="zh-CN" altLang="en-US" sz="4000" dirty="0">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5C1840BD-E22C-4D6D-88A2-1272254C4507}"/>
              </a:ext>
            </a:extLst>
          </p:cNvPr>
          <p:cNvPicPr>
            <a:picLocks noChangeAspect="1"/>
          </p:cNvPicPr>
          <p:nvPr/>
        </p:nvPicPr>
        <p:blipFill>
          <a:blip r:embed="rId2"/>
          <a:stretch>
            <a:fillRect/>
          </a:stretch>
        </p:blipFill>
        <p:spPr>
          <a:xfrm>
            <a:off x="206468" y="1828027"/>
            <a:ext cx="6919427" cy="3359639"/>
          </a:xfrm>
          <a:prstGeom prst="rect">
            <a:avLst/>
          </a:prstGeom>
        </p:spPr>
      </p:pic>
      <p:sp>
        <p:nvSpPr>
          <p:cNvPr id="5" name="文本框 4">
            <a:extLst>
              <a:ext uri="{FF2B5EF4-FFF2-40B4-BE49-F238E27FC236}">
                <a16:creationId xmlns:a16="http://schemas.microsoft.com/office/drawing/2014/main" id="{CAA8D666-9373-4784-91E3-D61F87FFE91C}"/>
              </a:ext>
            </a:extLst>
          </p:cNvPr>
          <p:cNvSpPr txBox="1"/>
          <p:nvPr/>
        </p:nvSpPr>
        <p:spPr>
          <a:xfrm>
            <a:off x="712884" y="5947109"/>
            <a:ext cx="3485249" cy="523220"/>
          </a:xfrm>
          <a:prstGeom prst="rect">
            <a:avLst/>
          </a:prstGeom>
          <a:noFill/>
        </p:spPr>
        <p:txBody>
          <a:bodyPr wrap="none" rtlCol="0">
            <a:spAutoFit/>
          </a:bodyPr>
          <a:lstStyle/>
          <a:p>
            <a:r>
              <a:rPr lang="en-US" altLang="zh-CN" sz="2800" dirty="0">
                <a:latin typeface="Arial" panose="020B0604020202020204" pitchFamily="34" charset="0"/>
                <a:cs typeface="Arial" panose="020B0604020202020204" pitchFamily="34" charset="0"/>
              </a:rPr>
              <a:t>Demographic history</a:t>
            </a:r>
            <a:endParaRPr lang="zh-CN" altLang="en-US" sz="2800" dirty="0">
              <a:latin typeface="Arial" panose="020B0604020202020204" pitchFamily="34" charset="0"/>
              <a:cs typeface="Arial" panose="020B0604020202020204" pitchFamily="34" charset="0"/>
            </a:endParaRPr>
          </a:p>
        </p:txBody>
      </p:sp>
      <p:sp>
        <p:nvSpPr>
          <p:cNvPr id="6" name="箭头: 左右 5">
            <a:extLst>
              <a:ext uri="{FF2B5EF4-FFF2-40B4-BE49-F238E27FC236}">
                <a16:creationId xmlns:a16="http://schemas.microsoft.com/office/drawing/2014/main" id="{730306C3-9E28-4D2C-9701-EC2DDDC956C2}"/>
              </a:ext>
            </a:extLst>
          </p:cNvPr>
          <p:cNvSpPr/>
          <p:nvPr/>
        </p:nvSpPr>
        <p:spPr>
          <a:xfrm>
            <a:off x="4198133" y="6076159"/>
            <a:ext cx="1378208" cy="265119"/>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箭头: 左右 7">
            <a:extLst>
              <a:ext uri="{FF2B5EF4-FFF2-40B4-BE49-F238E27FC236}">
                <a16:creationId xmlns:a16="http://schemas.microsoft.com/office/drawing/2014/main" id="{C2197272-792E-4D1C-9560-E7777A496A2D}"/>
              </a:ext>
            </a:extLst>
          </p:cNvPr>
          <p:cNvSpPr/>
          <p:nvPr/>
        </p:nvSpPr>
        <p:spPr>
          <a:xfrm>
            <a:off x="6868880" y="6076158"/>
            <a:ext cx="1378208" cy="265119"/>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a:extLst>
              <a:ext uri="{FF2B5EF4-FFF2-40B4-BE49-F238E27FC236}">
                <a16:creationId xmlns:a16="http://schemas.microsoft.com/office/drawing/2014/main" id="{445DBBA7-047C-4DBE-8133-A4734AC97CB5}"/>
              </a:ext>
            </a:extLst>
          </p:cNvPr>
          <p:cNvSpPr txBox="1"/>
          <p:nvPr/>
        </p:nvSpPr>
        <p:spPr>
          <a:xfrm>
            <a:off x="5856398" y="5654719"/>
            <a:ext cx="843501" cy="1107996"/>
          </a:xfrm>
          <a:prstGeom prst="rect">
            <a:avLst/>
          </a:prstGeom>
          <a:noFill/>
        </p:spPr>
        <p:txBody>
          <a:bodyPr wrap="none" rtlCol="0">
            <a:spAutoFit/>
          </a:bodyPr>
          <a:lstStyle/>
          <a:p>
            <a:r>
              <a:rPr lang="en-US" altLang="zh-CN" sz="6600" dirty="0">
                <a:latin typeface="Arial" panose="020B0604020202020204" pitchFamily="34" charset="0"/>
                <a:cs typeface="Arial" panose="020B0604020202020204" pitchFamily="34" charset="0"/>
              </a:rPr>
              <a:t>G</a:t>
            </a:r>
            <a:endParaRPr lang="zh-CN" altLang="en-US" sz="6600" dirty="0">
              <a:latin typeface="Arial" panose="020B060402020202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0C11D915-344D-4440-A525-04A3095D4DBC}"/>
              </a:ext>
            </a:extLst>
          </p:cNvPr>
          <p:cNvSpPr txBox="1"/>
          <p:nvPr/>
        </p:nvSpPr>
        <p:spPr>
          <a:xfrm>
            <a:off x="8589345" y="5947107"/>
            <a:ext cx="944489" cy="523220"/>
          </a:xfrm>
          <a:prstGeom prst="rect">
            <a:avLst/>
          </a:prstGeom>
          <a:noFill/>
        </p:spPr>
        <p:txBody>
          <a:bodyPr wrap="none" rtlCol="0">
            <a:spAutoFit/>
          </a:bodyPr>
          <a:lstStyle/>
          <a:p>
            <a:r>
              <a:rPr lang="en-US" altLang="zh-CN" sz="2800" dirty="0">
                <a:latin typeface="Arial" panose="020B0604020202020204" pitchFamily="34" charset="0"/>
                <a:cs typeface="Arial" panose="020B0604020202020204" pitchFamily="34" charset="0"/>
              </a:rPr>
              <a:t>Data</a:t>
            </a:r>
            <a:endParaRPr lang="zh-CN" altLang="en-US" sz="28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AA147274-458B-4103-8C8B-A116EF799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3956" y="2336788"/>
            <a:ext cx="4958044" cy="2591068"/>
          </a:xfrm>
          <a:prstGeom prst="rect">
            <a:avLst/>
          </a:prstGeom>
        </p:spPr>
      </p:pic>
    </p:spTree>
    <p:extLst>
      <p:ext uri="{BB962C8B-B14F-4D97-AF65-F5344CB8AC3E}">
        <p14:creationId xmlns:p14="http://schemas.microsoft.com/office/powerpoint/2010/main" val="2467857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7EA0C5-4162-46E0-97A1-06D2CC35A5FE}"/>
              </a:ext>
            </a:extLst>
          </p:cNvPr>
          <p:cNvSpPr>
            <a:spLocks noGrp="1"/>
          </p:cNvSpPr>
          <p:nvPr>
            <p:ph type="title"/>
          </p:nvPr>
        </p:nvSpPr>
        <p:spPr>
          <a:xfrm>
            <a:off x="801688" y="0"/>
            <a:ext cx="10515600" cy="1325562"/>
          </a:xfrm>
        </p:spPr>
        <p:txBody>
          <a:bodyPr/>
          <a:lstStyle/>
          <a:p>
            <a:r>
              <a:rPr lang="en-US" altLang="zh-CN" dirty="0">
                <a:latin typeface="Arial" panose="020B0604020202020204" pitchFamily="34" charset="0"/>
                <a:cs typeface="Arial" panose="020B0604020202020204" pitchFamily="34" charset="0"/>
              </a:rPr>
              <a:t>The power of the coalescent theory</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10C26DD8-C595-4710-876E-03F842555512}"/>
              </a:ext>
            </a:extLst>
          </p:cNvPr>
          <p:cNvSpPr>
            <a:spLocks noGrp="1"/>
          </p:cNvSpPr>
          <p:nvPr>
            <p:ph idx="1"/>
          </p:nvPr>
        </p:nvSpPr>
        <p:spPr>
          <a:xfrm>
            <a:off x="845127" y="1511440"/>
            <a:ext cx="10515600" cy="4668697"/>
          </a:xfrm>
        </p:spPr>
        <p:txBody>
          <a:bodyPr/>
          <a:lstStyle/>
          <a:p>
            <a:r>
              <a:rPr lang="en-US" altLang="zh-CN" dirty="0"/>
              <a:t>Coalescent theory has deeply transformed population genetics.  The probabilistic treatment is simply very beautiful (clean) in many dimensions. The powerful probabilistic treatment allowed many statistical methods to be constructed.</a:t>
            </a:r>
          </a:p>
          <a:p>
            <a:endParaRPr lang="en-US" altLang="zh-CN" dirty="0"/>
          </a:p>
          <a:p>
            <a:r>
              <a:rPr lang="en-US" altLang="zh-CN" dirty="0"/>
              <a:t>The field has been focused on understand the evolutionary histories of many species in the past few decades including humans. I will use a few examples here. you can read them on the internet. </a:t>
            </a:r>
          </a:p>
          <a:p>
            <a:endParaRPr lang="en-US" altLang="zh-CN" dirty="0"/>
          </a:p>
          <a:p>
            <a:endParaRPr lang="zh-CN" altLang="en-US" dirty="0"/>
          </a:p>
        </p:txBody>
      </p:sp>
    </p:spTree>
    <p:extLst>
      <p:ext uri="{BB962C8B-B14F-4D97-AF65-F5344CB8AC3E}">
        <p14:creationId xmlns:p14="http://schemas.microsoft.com/office/powerpoint/2010/main" val="4108338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A779E7-DA49-403A-A282-BD8DFDD680C7}"/>
              </a:ext>
            </a:extLst>
          </p:cNvPr>
          <p:cNvSpPr>
            <a:spLocks noGrp="1"/>
          </p:cNvSpPr>
          <p:nvPr>
            <p:ph type="title"/>
          </p:nvPr>
        </p:nvSpPr>
        <p:spPr>
          <a:xfrm>
            <a:off x="-28137" y="-361573"/>
            <a:ext cx="11835823" cy="1325563"/>
          </a:xfrm>
        </p:spPr>
        <p:txBody>
          <a:bodyPr/>
          <a:lstStyle/>
          <a:p>
            <a:r>
              <a:rPr lang="en-US" altLang="zh-CN" dirty="0">
                <a:latin typeface="Arial" panose="020B0604020202020204" pitchFamily="34" charset="0"/>
                <a:cs typeface="Arial" panose="020B0604020202020204" pitchFamily="34" charset="0"/>
              </a:rPr>
              <a:t>Population Genetics and Human evolution</a:t>
            </a:r>
            <a:endParaRPr lang="zh-CN" altLang="en-US" dirty="0">
              <a:latin typeface="Arial" panose="020B0604020202020204" pitchFamily="34" charset="0"/>
              <a:cs typeface="Arial" panose="020B0604020202020204" pitchFamily="34" charset="0"/>
            </a:endParaRPr>
          </a:p>
        </p:txBody>
      </p:sp>
      <p:pic>
        <p:nvPicPr>
          <p:cNvPr id="4098" name="Picture 2" descr="Image result for neanderthal genome">
            <a:hlinkClick r:id="rId2"/>
            <a:extLst>
              <a:ext uri="{FF2B5EF4-FFF2-40B4-BE49-F238E27FC236}">
                <a16:creationId xmlns:a16="http://schemas.microsoft.com/office/drawing/2014/main" id="{83462506-2780-409E-B75B-020717A83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1941" y="610307"/>
            <a:ext cx="4233262" cy="2692507"/>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descr="图片包含 爬行动物, 树, 动物, 地面&#10;&#10;已生成极高可信度的说明">
            <a:extLst>
              <a:ext uri="{FF2B5EF4-FFF2-40B4-BE49-F238E27FC236}">
                <a16:creationId xmlns:a16="http://schemas.microsoft.com/office/drawing/2014/main" id="{AD2E713E-1DFF-4F0B-AE71-7B39A0F618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649" y="736399"/>
            <a:ext cx="4032891" cy="2715480"/>
          </a:xfrm>
          <a:prstGeom prst="rect">
            <a:avLst/>
          </a:prstGeom>
        </p:spPr>
      </p:pic>
      <p:pic>
        <p:nvPicPr>
          <p:cNvPr id="7" name="图片 6">
            <a:extLst>
              <a:ext uri="{FF2B5EF4-FFF2-40B4-BE49-F238E27FC236}">
                <a16:creationId xmlns:a16="http://schemas.microsoft.com/office/drawing/2014/main" id="{0490729A-30BC-48D3-885D-6C50B0B612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46" y="3629465"/>
            <a:ext cx="2710528" cy="2038317"/>
          </a:xfrm>
          <a:prstGeom prst="rect">
            <a:avLst/>
          </a:prstGeom>
        </p:spPr>
      </p:pic>
      <p:pic>
        <p:nvPicPr>
          <p:cNvPr id="9" name="图片 8" descr="图片包含 天空&#10;&#10;已生成极高可信度的说明">
            <a:extLst>
              <a:ext uri="{FF2B5EF4-FFF2-40B4-BE49-F238E27FC236}">
                <a16:creationId xmlns:a16="http://schemas.microsoft.com/office/drawing/2014/main" id="{01A54544-35A0-4FE6-BC5B-37093AA167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3744" y="3676151"/>
            <a:ext cx="2296275" cy="2926483"/>
          </a:xfrm>
          <a:prstGeom prst="rect">
            <a:avLst/>
          </a:prstGeom>
        </p:spPr>
      </p:pic>
      <p:pic>
        <p:nvPicPr>
          <p:cNvPr id="11" name="图片 10" descr="图片包含 文字, 地图&#10;&#10;已生成极高可信度的说明">
            <a:extLst>
              <a:ext uri="{FF2B5EF4-FFF2-40B4-BE49-F238E27FC236}">
                <a16:creationId xmlns:a16="http://schemas.microsoft.com/office/drawing/2014/main" id="{23722611-BE7F-4DEC-97F1-6314E9A875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37845" y="3883014"/>
            <a:ext cx="3522402" cy="2065408"/>
          </a:xfrm>
          <a:prstGeom prst="rect">
            <a:avLst/>
          </a:prstGeom>
        </p:spPr>
      </p:pic>
      <p:pic>
        <p:nvPicPr>
          <p:cNvPr id="13" name="图片 12" descr="图片包含 墙壁, 人类, 人员, 灵长目动物&#10;&#10;已生成极高可信度的说明">
            <a:extLst>
              <a:ext uri="{FF2B5EF4-FFF2-40B4-BE49-F238E27FC236}">
                <a16:creationId xmlns:a16="http://schemas.microsoft.com/office/drawing/2014/main" id="{347D2AA7-5043-4D4E-ACC8-A1AF20C898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03516" y="3880138"/>
            <a:ext cx="2895598" cy="2068284"/>
          </a:xfrm>
          <a:prstGeom prst="rect">
            <a:avLst/>
          </a:prstGeom>
        </p:spPr>
      </p:pic>
      <p:sp>
        <p:nvSpPr>
          <p:cNvPr id="14" name="文本框 13">
            <a:extLst>
              <a:ext uri="{FF2B5EF4-FFF2-40B4-BE49-F238E27FC236}">
                <a16:creationId xmlns:a16="http://schemas.microsoft.com/office/drawing/2014/main" id="{057C3B11-A09F-4FC9-B292-11B0D7A37F5E}"/>
              </a:ext>
            </a:extLst>
          </p:cNvPr>
          <p:cNvSpPr txBox="1"/>
          <p:nvPr/>
        </p:nvSpPr>
        <p:spPr>
          <a:xfrm>
            <a:off x="9155066" y="5921042"/>
            <a:ext cx="2844048" cy="1200329"/>
          </a:xfrm>
          <a:prstGeom prst="rect">
            <a:avLst/>
          </a:prstGeom>
          <a:noFill/>
        </p:spPr>
        <p:txBody>
          <a:bodyPr wrap="none" rtlCol="0">
            <a:spAutoFit/>
          </a:bodyPr>
          <a:lstStyle/>
          <a:p>
            <a:r>
              <a:rPr lang="en-US" altLang="zh-CN" b="1" dirty="0"/>
              <a:t>Svante </a:t>
            </a:r>
            <a:r>
              <a:rPr lang="en-US" altLang="zh-CN" b="1" dirty="0" err="1"/>
              <a:t>Paabo</a:t>
            </a:r>
            <a:endParaRPr lang="en-US" altLang="zh-CN" b="1" dirty="0"/>
          </a:p>
          <a:p>
            <a:r>
              <a:rPr lang="en-SG" altLang="zh-CN" dirty="0"/>
              <a:t>Max Planck Institute for </a:t>
            </a:r>
          </a:p>
          <a:p>
            <a:r>
              <a:rPr lang="en-SG" altLang="zh-CN" dirty="0"/>
              <a:t>Evolutionary Anthropology</a:t>
            </a:r>
            <a:endParaRPr lang="en-US" altLang="zh-CN" dirty="0"/>
          </a:p>
          <a:p>
            <a:endParaRPr lang="zh-CN" altLang="en-US" dirty="0"/>
          </a:p>
        </p:txBody>
      </p:sp>
      <p:pic>
        <p:nvPicPr>
          <p:cNvPr id="16" name="图片 15" descr="图片包含 男士, 人员, 户外, 灵长目动物&#10;&#10;已生成高可信度的说明">
            <a:extLst>
              <a:ext uri="{FF2B5EF4-FFF2-40B4-BE49-F238E27FC236}">
                <a16:creationId xmlns:a16="http://schemas.microsoft.com/office/drawing/2014/main" id="{C9237C44-0A6D-482C-B31D-6C632BF73D4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34613" y="1113054"/>
            <a:ext cx="3522402" cy="2189760"/>
          </a:xfrm>
          <a:prstGeom prst="rect">
            <a:avLst/>
          </a:prstGeom>
        </p:spPr>
      </p:pic>
      <p:sp>
        <p:nvSpPr>
          <p:cNvPr id="17" name="文本框 16">
            <a:extLst>
              <a:ext uri="{FF2B5EF4-FFF2-40B4-BE49-F238E27FC236}">
                <a16:creationId xmlns:a16="http://schemas.microsoft.com/office/drawing/2014/main" id="{491CEF3C-B2A8-48C5-A934-E4B1152202A3}"/>
              </a:ext>
            </a:extLst>
          </p:cNvPr>
          <p:cNvSpPr txBox="1"/>
          <p:nvPr/>
        </p:nvSpPr>
        <p:spPr>
          <a:xfrm>
            <a:off x="3554577" y="6047737"/>
            <a:ext cx="2286203" cy="646331"/>
          </a:xfrm>
          <a:prstGeom prst="rect">
            <a:avLst/>
          </a:prstGeom>
          <a:noFill/>
        </p:spPr>
        <p:txBody>
          <a:bodyPr wrap="none" rtlCol="0">
            <a:spAutoFit/>
          </a:bodyPr>
          <a:lstStyle/>
          <a:p>
            <a:r>
              <a:rPr lang="en-US" altLang="zh-CN" dirty="0"/>
              <a:t>Spatial and temporal</a:t>
            </a:r>
          </a:p>
          <a:p>
            <a:r>
              <a:rPr lang="en-US" altLang="zh-CN" dirty="0"/>
              <a:t>overlap with humans</a:t>
            </a:r>
            <a:endParaRPr lang="zh-CN" altLang="en-US" dirty="0"/>
          </a:p>
        </p:txBody>
      </p:sp>
      <p:sp>
        <p:nvSpPr>
          <p:cNvPr id="18" name="文本框 17">
            <a:extLst>
              <a:ext uri="{FF2B5EF4-FFF2-40B4-BE49-F238E27FC236}">
                <a16:creationId xmlns:a16="http://schemas.microsoft.com/office/drawing/2014/main" id="{367DCC98-C66E-470D-ACFD-066DD08BA0FF}"/>
              </a:ext>
            </a:extLst>
          </p:cNvPr>
          <p:cNvSpPr txBox="1"/>
          <p:nvPr/>
        </p:nvSpPr>
        <p:spPr>
          <a:xfrm>
            <a:off x="7421025" y="6555948"/>
            <a:ext cx="697627" cy="369332"/>
          </a:xfrm>
          <a:prstGeom prst="rect">
            <a:avLst/>
          </a:prstGeom>
          <a:noFill/>
        </p:spPr>
        <p:txBody>
          <a:bodyPr wrap="none" rtlCol="0">
            <a:spAutoFit/>
          </a:bodyPr>
          <a:lstStyle/>
          <a:p>
            <a:r>
              <a:rPr lang="en-US" altLang="zh-CN" b="1" dirty="0"/>
              <a:t>2010</a:t>
            </a:r>
            <a:endParaRPr lang="zh-CN" altLang="en-US" b="1" dirty="0"/>
          </a:p>
        </p:txBody>
      </p:sp>
      <p:sp>
        <p:nvSpPr>
          <p:cNvPr id="19" name="文本框 18">
            <a:extLst>
              <a:ext uri="{FF2B5EF4-FFF2-40B4-BE49-F238E27FC236}">
                <a16:creationId xmlns:a16="http://schemas.microsoft.com/office/drawing/2014/main" id="{02E1AA18-36C1-46D7-92A5-1B9F665B225D}"/>
              </a:ext>
            </a:extLst>
          </p:cNvPr>
          <p:cNvSpPr txBox="1"/>
          <p:nvPr/>
        </p:nvSpPr>
        <p:spPr>
          <a:xfrm>
            <a:off x="4942783" y="3370931"/>
            <a:ext cx="1505540" cy="369332"/>
          </a:xfrm>
          <a:prstGeom prst="rect">
            <a:avLst/>
          </a:prstGeom>
          <a:noFill/>
        </p:spPr>
        <p:txBody>
          <a:bodyPr wrap="none" rtlCol="0">
            <a:spAutoFit/>
          </a:bodyPr>
          <a:lstStyle/>
          <a:p>
            <a:r>
              <a:rPr lang="en-US" altLang="zh-CN" dirty="0" err="1"/>
              <a:t>Neadnerthals</a:t>
            </a:r>
            <a:endParaRPr lang="zh-CN" altLang="en-US" dirty="0"/>
          </a:p>
        </p:txBody>
      </p:sp>
      <p:sp>
        <p:nvSpPr>
          <p:cNvPr id="20" name="文本框 19">
            <a:extLst>
              <a:ext uri="{FF2B5EF4-FFF2-40B4-BE49-F238E27FC236}">
                <a16:creationId xmlns:a16="http://schemas.microsoft.com/office/drawing/2014/main" id="{1DA5ED11-26FB-4A79-A334-950125287785}"/>
              </a:ext>
            </a:extLst>
          </p:cNvPr>
          <p:cNvSpPr txBox="1"/>
          <p:nvPr/>
        </p:nvSpPr>
        <p:spPr>
          <a:xfrm>
            <a:off x="7610814" y="3326140"/>
            <a:ext cx="4695516" cy="369332"/>
          </a:xfrm>
          <a:prstGeom prst="rect">
            <a:avLst/>
          </a:prstGeom>
          <a:noFill/>
        </p:spPr>
        <p:txBody>
          <a:bodyPr wrap="none" rtlCol="0">
            <a:spAutoFit/>
          </a:bodyPr>
          <a:lstStyle/>
          <a:p>
            <a:r>
              <a:rPr lang="en-US" altLang="zh-CN" dirty="0"/>
              <a:t>Admixture between human and Neanderthals</a:t>
            </a:r>
            <a:endParaRPr lang="zh-CN" altLang="en-US" dirty="0"/>
          </a:p>
        </p:txBody>
      </p:sp>
    </p:spTree>
    <p:extLst>
      <p:ext uri="{BB962C8B-B14F-4D97-AF65-F5344CB8AC3E}">
        <p14:creationId xmlns:p14="http://schemas.microsoft.com/office/powerpoint/2010/main" val="3350030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8F9D86-2BC1-4CDB-AAF1-832D5EB7E50A}"/>
              </a:ext>
            </a:extLst>
          </p:cNvPr>
          <p:cNvSpPr>
            <a:spLocks noGrp="1"/>
          </p:cNvSpPr>
          <p:nvPr>
            <p:ph type="title"/>
          </p:nvPr>
        </p:nvSpPr>
        <p:spPr>
          <a:xfrm>
            <a:off x="0" y="-282745"/>
            <a:ext cx="10515600" cy="1325563"/>
          </a:xfrm>
        </p:spPr>
        <p:txBody>
          <a:bodyPr>
            <a:normAutofit/>
          </a:bodyPr>
          <a:lstStyle/>
          <a:p>
            <a:r>
              <a:rPr lang="en-US" altLang="zh-CN" sz="3600" dirty="0">
                <a:latin typeface="Arial" panose="020B0604020202020204" pitchFamily="34" charset="0"/>
                <a:cs typeface="Arial" panose="020B0604020202020204" pitchFamily="34" charset="0"/>
              </a:rPr>
              <a:t>Denisovans</a:t>
            </a:r>
            <a:endParaRPr lang="zh-CN" altLang="en-US" sz="3600" dirty="0">
              <a:latin typeface="Arial" panose="020B0604020202020204" pitchFamily="34" charset="0"/>
              <a:cs typeface="Arial" panose="020B0604020202020204" pitchFamily="34" charset="0"/>
            </a:endParaRPr>
          </a:p>
        </p:txBody>
      </p:sp>
      <p:pic>
        <p:nvPicPr>
          <p:cNvPr id="5" name="图片 4" descr="图片包含 文字, 地图&#10;&#10;已生成极高可信度的说明">
            <a:extLst>
              <a:ext uri="{FF2B5EF4-FFF2-40B4-BE49-F238E27FC236}">
                <a16:creationId xmlns:a16="http://schemas.microsoft.com/office/drawing/2014/main" id="{DC097AD1-E2C7-4553-BFEE-8B149368B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2192" y="658765"/>
            <a:ext cx="4206770" cy="2270998"/>
          </a:xfrm>
          <a:prstGeom prst="rect">
            <a:avLst/>
          </a:prstGeom>
        </p:spPr>
      </p:pic>
      <p:pic>
        <p:nvPicPr>
          <p:cNvPr id="7" name="图片 6" descr="图片包含 地图, 文字&#10;&#10;已生成极高可信度的说明">
            <a:extLst>
              <a:ext uri="{FF2B5EF4-FFF2-40B4-BE49-F238E27FC236}">
                <a16:creationId xmlns:a16="http://schemas.microsoft.com/office/drawing/2014/main" id="{3C02D032-B17B-480D-ABF5-252D52040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4757" y="3337311"/>
            <a:ext cx="7295373" cy="3127283"/>
          </a:xfrm>
          <a:prstGeom prst="rect">
            <a:avLst/>
          </a:prstGeom>
        </p:spPr>
      </p:pic>
      <p:pic>
        <p:nvPicPr>
          <p:cNvPr id="9" name="图片 8" descr="图片包含 文字, 地图&#10;&#10;已生成极高可信度的说明">
            <a:extLst>
              <a:ext uri="{FF2B5EF4-FFF2-40B4-BE49-F238E27FC236}">
                <a16:creationId xmlns:a16="http://schemas.microsoft.com/office/drawing/2014/main" id="{D4C52B45-27C1-467B-B6C5-9F22E8581B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417" y="691915"/>
            <a:ext cx="3770141" cy="2424411"/>
          </a:xfrm>
          <a:prstGeom prst="rect">
            <a:avLst/>
          </a:prstGeom>
        </p:spPr>
      </p:pic>
      <p:pic>
        <p:nvPicPr>
          <p:cNvPr id="11" name="图片 10" descr="图片包含 草, 户外, 人员, 自然&#10;&#10;已生成极高可信度的说明">
            <a:extLst>
              <a:ext uri="{FF2B5EF4-FFF2-40B4-BE49-F238E27FC236}">
                <a16:creationId xmlns:a16="http://schemas.microsoft.com/office/drawing/2014/main" id="{F8F4989F-17B9-4D8A-87C2-5578DDABFB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947" y="3586878"/>
            <a:ext cx="3812611" cy="2830863"/>
          </a:xfrm>
          <a:prstGeom prst="rect">
            <a:avLst/>
          </a:prstGeom>
        </p:spPr>
      </p:pic>
      <p:pic>
        <p:nvPicPr>
          <p:cNvPr id="13" name="图片 12">
            <a:extLst>
              <a:ext uri="{FF2B5EF4-FFF2-40B4-BE49-F238E27FC236}">
                <a16:creationId xmlns:a16="http://schemas.microsoft.com/office/drawing/2014/main" id="{59C6539F-876F-44CF-B2BF-11D64635EA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4321" y="691915"/>
            <a:ext cx="3646729" cy="2051285"/>
          </a:xfrm>
          <a:prstGeom prst="rect">
            <a:avLst/>
          </a:prstGeom>
        </p:spPr>
      </p:pic>
      <p:sp>
        <p:nvSpPr>
          <p:cNvPr id="14" name="文本框 13">
            <a:extLst>
              <a:ext uri="{FF2B5EF4-FFF2-40B4-BE49-F238E27FC236}">
                <a16:creationId xmlns:a16="http://schemas.microsoft.com/office/drawing/2014/main" id="{EE90F386-12AF-47AF-8D81-4E175FD06043}"/>
              </a:ext>
            </a:extLst>
          </p:cNvPr>
          <p:cNvSpPr txBox="1"/>
          <p:nvPr/>
        </p:nvSpPr>
        <p:spPr>
          <a:xfrm>
            <a:off x="4569499" y="2743200"/>
            <a:ext cx="2792752" cy="646331"/>
          </a:xfrm>
          <a:prstGeom prst="rect">
            <a:avLst/>
          </a:prstGeom>
          <a:noFill/>
        </p:spPr>
        <p:txBody>
          <a:bodyPr wrap="none" rtlCol="0">
            <a:spAutoFit/>
          </a:bodyPr>
          <a:lstStyle/>
          <a:p>
            <a:pPr algn="ctr"/>
            <a:r>
              <a:rPr lang="en-US" altLang="zh-CN" dirty="0"/>
              <a:t>A small finger bone</a:t>
            </a:r>
          </a:p>
          <a:p>
            <a:pPr algn="ctr"/>
            <a:r>
              <a:rPr lang="en-US" altLang="zh-CN" dirty="0"/>
              <a:t>with high indigenous DNA</a:t>
            </a:r>
            <a:endParaRPr lang="zh-CN" altLang="en-US" dirty="0"/>
          </a:p>
        </p:txBody>
      </p:sp>
      <p:sp>
        <p:nvSpPr>
          <p:cNvPr id="15" name="文本框 14">
            <a:extLst>
              <a:ext uri="{FF2B5EF4-FFF2-40B4-BE49-F238E27FC236}">
                <a16:creationId xmlns:a16="http://schemas.microsoft.com/office/drawing/2014/main" id="{A073EE16-8963-4026-B2B0-FD35E162DB1A}"/>
              </a:ext>
            </a:extLst>
          </p:cNvPr>
          <p:cNvSpPr txBox="1"/>
          <p:nvPr/>
        </p:nvSpPr>
        <p:spPr>
          <a:xfrm>
            <a:off x="9329217" y="2948871"/>
            <a:ext cx="2372765" cy="369332"/>
          </a:xfrm>
          <a:prstGeom prst="rect">
            <a:avLst/>
          </a:prstGeom>
          <a:noFill/>
        </p:spPr>
        <p:txBody>
          <a:bodyPr wrap="none" rtlCol="0">
            <a:spAutoFit/>
          </a:bodyPr>
          <a:lstStyle/>
          <a:p>
            <a:r>
              <a:rPr lang="en-US" altLang="zh-CN" dirty="0"/>
              <a:t>Sister to Neanderthals</a:t>
            </a:r>
            <a:endParaRPr lang="zh-CN" altLang="en-US" dirty="0"/>
          </a:p>
        </p:txBody>
      </p:sp>
      <p:sp>
        <p:nvSpPr>
          <p:cNvPr id="16" name="文本框 15">
            <a:extLst>
              <a:ext uri="{FF2B5EF4-FFF2-40B4-BE49-F238E27FC236}">
                <a16:creationId xmlns:a16="http://schemas.microsoft.com/office/drawing/2014/main" id="{4736DBF3-79AC-4FCA-8D58-C0FBDE74D4EE}"/>
              </a:ext>
            </a:extLst>
          </p:cNvPr>
          <p:cNvSpPr txBox="1"/>
          <p:nvPr/>
        </p:nvSpPr>
        <p:spPr>
          <a:xfrm>
            <a:off x="6246055" y="6483702"/>
            <a:ext cx="4532010" cy="369332"/>
          </a:xfrm>
          <a:prstGeom prst="rect">
            <a:avLst/>
          </a:prstGeom>
          <a:noFill/>
        </p:spPr>
        <p:txBody>
          <a:bodyPr wrap="none" rtlCol="0">
            <a:spAutoFit/>
          </a:bodyPr>
          <a:lstStyle/>
          <a:p>
            <a:r>
              <a:rPr lang="en-US" altLang="zh-CN" dirty="0"/>
              <a:t>Have admixed with people from Melanesian</a:t>
            </a:r>
            <a:endParaRPr lang="zh-CN" altLang="en-US" dirty="0"/>
          </a:p>
        </p:txBody>
      </p:sp>
      <p:sp>
        <p:nvSpPr>
          <p:cNvPr id="17" name="文本框 16">
            <a:extLst>
              <a:ext uri="{FF2B5EF4-FFF2-40B4-BE49-F238E27FC236}">
                <a16:creationId xmlns:a16="http://schemas.microsoft.com/office/drawing/2014/main" id="{5E042CC0-443D-460F-B707-9130150A2CE8}"/>
              </a:ext>
            </a:extLst>
          </p:cNvPr>
          <p:cNvSpPr txBox="1"/>
          <p:nvPr/>
        </p:nvSpPr>
        <p:spPr>
          <a:xfrm>
            <a:off x="335375" y="6417741"/>
            <a:ext cx="3578224" cy="369332"/>
          </a:xfrm>
          <a:prstGeom prst="rect">
            <a:avLst/>
          </a:prstGeom>
          <a:noFill/>
        </p:spPr>
        <p:txBody>
          <a:bodyPr wrap="none" rtlCol="0">
            <a:spAutoFit/>
          </a:bodyPr>
          <a:lstStyle/>
          <a:p>
            <a:r>
              <a:rPr lang="en-US" altLang="zh-CN" dirty="0"/>
              <a:t>Denisovan cave in Altai Mountains</a:t>
            </a:r>
            <a:endParaRPr lang="zh-CN" altLang="en-US" dirty="0"/>
          </a:p>
        </p:txBody>
      </p:sp>
      <p:sp>
        <p:nvSpPr>
          <p:cNvPr id="18" name="文本框 17">
            <a:extLst>
              <a:ext uri="{FF2B5EF4-FFF2-40B4-BE49-F238E27FC236}">
                <a16:creationId xmlns:a16="http://schemas.microsoft.com/office/drawing/2014/main" id="{92B6C03B-75FE-4202-8198-C72236E305D3}"/>
              </a:ext>
            </a:extLst>
          </p:cNvPr>
          <p:cNvSpPr txBox="1"/>
          <p:nvPr/>
        </p:nvSpPr>
        <p:spPr>
          <a:xfrm>
            <a:off x="1046772" y="3130206"/>
            <a:ext cx="1725152" cy="369332"/>
          </a:xfrm>
          <a:prstGeom prst="rect">
            <a:avLst/>
          </a:prstGeom>
          <a:noFill/>
        </p:spPr>
        <p:txBody>
          <a:bodyPr wrap="none" rtlCol="0">
            <a:spAutoFit/>
          </a:bodyPr>
          <a:lstStyle/>
          <a:p>
            <a:r>
              <a:rPr lang="en-US" altLang="zh-CN" dirty="0"/>
              <a:t>Denisovan cave</a:t>
            </a:r>
            <a:endParaRPr lang="zh-CN" altLang="en-US" dirty="0"/>
          </a:p>
        </p:txBody>
      </p:sp>
    </p:spTree>
    <p:extLst>
      <p:ext uri="{BB962C8B-B14F-4D97-AF65-F5344CB8AC3E}">
        <p14:creationId xmlns:p14="http://schemas.microsoft.com/office/powerpoint/2010/main" val="13081059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F421FE-E51A-484E-8218-C8D409872019}"/>
              </a:ext>
            </a:extLst>
          </p:cNvPr>
          <p:cNvSpPr>
            <a:spLocks noGrp="1"/>
          </p:cNvSpPr>
          <p:nvPr>
            <p:ph type="title"/>
          </p:nvPr>
        </p:nvSpPr>
        <p:spPr>
          <a:xfrm>
            <a:off x="142271" y="0"/>
            <a:ext cx="10515600" cy="1325562"/>
          </a:xfrm>
        </p:spPr>
        <p:txBody>
          <a:bodyPr/>
          <a:lstStyle/>
          <a:p>
            <a:r>
              <a:rPr lang="en-US" altLang="zh-CN" dirty="0">
                <a:latin typeface="Arial" panose="020B0604020202020204" pitchFamily="34" charset="0"/>
                <a:cs typeface="Arial" panose="020B0604020202020204" pitchFamily="34" charset="0"/>
              </a:rPr>
              <a:t>Further reading</a:t>
            </a:r>
            <a:endParaRPr lang="zh-CN" altLang="en-US" dirty="0">
              <a:latin typeface="Arial" panose="020B0604020202020204" pitchFamily="34" charset="0"/>
              <a:cs typeface="Arial" panose="020B0604020202020204" pitchFamily="34" charset="0"/>
            </a:endParaRPr>
          </a:p>
        </p:txBody>
      </p:sp>
      <p:pic>
        <p:nvPicPr>
          <p:cNvPr id="5" name="内容占位符 4">
            <a:extLst>
              <a:ext uri="{FF2B5EF4-FFF2-40B4-BE49-F238E27FC236}">
                <a16:creationId xmlns:a16="http://schemas.microsoft.com/office/drawing/2014/main" id="{53FC54AC-AF7E-412B-928B-05DF5F65B6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271" y="1484027"/>
            <a:ext cx="3435725" cy="4351338"/>
          </a:xfrm>
        </p:spPr>
      </p:pic>
      <p:pic>
        <p:nvPicPr>
          <p:cNvPr id="7" name="图片 6">
            <a:extLst>
              <a:ext uri="{FF2B5EF4-FFF2-40B4-BE49-F238E27FC236}">
                <a16:creationId xmlns:a16="http://schemas.microsoft.com/office/drawing/2014/main" id="{AAF83EAC-5E18-4D03-AC29-6004C4422C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996" y="1484027"/>
            <a:ext cx="3100328" cy="4351338"/>
          </a:xfrm>
          <a:prstGeom prst="rect">
            <a:avLst/>
          </a:prstGeom>
        </p:spPr>
      </p:pic>
      <p:pic>
        <p:nvPicPr>
          <p:cNvPr id="9" name="图片 8" descr="图片包含 屏幕截图&#10;&#10;已生成极高可信度的说明">
            <a:extLst>
              <a:ext uri="{FF2B5EF4-FFF2-40B4-BE49-F238E27FC236}">
                <a16:creationId xmlns:a16="http://schemas.microsoft.com/office/drawing/2014/main" id="{A6BF8AEE-1F9D-4119-B2C1-F67AA20122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389" y="1283208"/>
            <a:ext cx="3152775" cy="4752975"/>
          </a:xfrm>
          <a:prstGeom prst="rect">
            <a:avLst/>
          </a:prstGeom>
        </p:spPr>
      </p:pic>
    </p:spTree>
    <p:extLst>
      <p:ext uri="{BB962C8B-B14F-4D97-AF65-F5344CB8AC3E}">
        <p14:creationId xmlns:p14="http://schemas.microsoft.com/office/powerpoint/2010/main" val="18014158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F7B633-5ACD-46FC-9CDA-EE03F8C85A14}"/>
              </a:ext>
            </a:extLst>
          </p:cNvPr>
          <p:cNvSpPr>
            <a:spLocks noGrp="1"/>
          </p:cNvSpPr>
          <p:nvPr>
            <p:ph type="title"/>
          </p:nvPr>
        </p:nvSpPr>
        <p:spPr>
          <a:xfrm>
            <a:off x="0" y="-48260"/>
            <a:ext cx="10515600" cy="1055425"/>
          </a:xfrm>
        </p:spPr>
        <p:txBody>
          <a:bodyPr/>
          <a:lstStyle/>
          <a:p>
            <a:r>
              <a:rPr lang="en-US" altLang="zh-CN" dirty="0">
                <a:latin typeface="Arial" panose="020B0604020202020204" pitchFamily="34" charset="0"/>
                <a:cs typeface="Arial" panose="020B0604020202020204" pitchFamily="34" charset="0"/>
              </a:rPr>
              <a:t>Further reading</a:t>
            </a:r>
            <a:endParaRPr lang="zh-CN" altLang="en-US" dirty="0">
              <a:latin typeface="Arial" panose="020B0604020202020204" pitchFamily="34" charset="0"/>
              <a:cs typeface="Arial" panose="020B0604020202020204" pitchFamily="34" charset="0"/>
            </a:endParaRPr>
          </a:p>
        </p:txBody>
      </p:sp>
      <p:pic>
        <p:nvPicPr>
          <p:cNvPr id="7" name="内容占位符 4" descr="图片包含 屏幕截图&#10;&#10;已生成极高可信度的说明">
            <a:extLst>
              <a:ext uri="{FF2B5EF4-FFF2-40B4-BE49-F238E27FC236}">
                <a16:creationId xmlns:a16="http://schemas.microsoft.com/office/drawing/2014/main" id="{56C7E557-6720-4470-A883-223B2F070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0103" y="3985381"/>
            <a:ext cx="1954442" cy="2928729"/>
          </a:xfrm>
          <a:prstGeom prst="rect">
            <a:avLst/>
          </a:prstGeom>
        </p:spPr>
      </p:pic>
      <p:pic>
        <p:nvPicPr>
          <p:cNvPr id="9" name="图片 8" descr="图片包含 文字, 书籍&#10;&#10;已生成极高可信度的说明">
            <a:extLst>
              <a:ext uri="{FF2B5EF4-FFF2-40B4-BE49-F238E27FC236}">
                <a16:creationId xmlns:a16="http://schemas.microsoft.com/office/drawing/2014/main" id="{E44149EA-1E22-4EB3-87EE-52C05C14F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7975" y="747769"/>
            <a:ext cx="2517422" cy="3237612"/>
          </a:xfrm>
          <a:prstGeom prst="rect">
            <a:avLst/>
          </a:prstGeom>
        </p:spPr>
      </p:pic>
      <p:pic>
        <p:nvPicPr>
          <p:cNvPr id="11" name="图片 10" descr="图片包含 文字, 书籍&#10;&#10;已生成极高可信度的说明">
            <a:extLst>
              <a:ext uri="{FF2B5EF4-FFF2-40B4-BE49-F238E27FC236}">
                <a16:creationId xmlns:a16="http://schemas.microsoft.com/office/drawing/2014/main" id="{C0F2C634-302B-472D-ACD8-FE746BEA13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9388" y="778567"/>
            <a:ext cx="2309568" cy="3450522"/>
          </a:xfrm>
          <a:prstGeom prst="rect">
            <a:avLst/>
          </a:prstGeom>
        </p:spPr>
      </p:pic>
      <p:pic>
        <p:nvPicPr>
          <p:cNvPr id="13" name="图片 12" descr="图片包含 动物, 无脊椎动物&#10;&#10;已生成高可信度的说明">
            <a:extLst>
              <a:ext uri="{FF2B5EF4-FFF2-40B4-BE49-F238E27FC236}">
                <a16:creationId xmlns:a16="http://schemas.microsoft.com/office/drawing/2014/main" id="{87F14C02-05A7-4963-91B3-5B022B73F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12296"/>
            <a:ext cx="2487975" cy="3289390"/>
          </a:xfrm>
          <a:prstGeom prst="rect">
            <a:avLst/>
          </a:prstGeom>
        </p:spPr>
      </p:pic>
      <p:pic>
        <p:nvPicPr>
          <p:cNvPr id="15" name="图片 14" descr="图片包含 屏幕截图&#10;&#10;已生成极高可信度的说明">
            <a:extLst>
              <a:ext uri="{FF2B5EF4-FFF2-40B4-BE49-F238E27FC236}">
                <a16:creationId xmlns:a16="http://schemas.microsoft.com/office/drawing/2014/main" id="{5C54944E-F7BB-4AD8-86A0-13BBF82FD9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29632" y="704751"/>
            <a:ext cx="2362368" cy="3583044"/>
          </a:xfrm>
          <a:prstGeom prst="rect">
            <a:avLst/>
          </a:prstGeom>
        </p:spPr>
      </p:pic>
      <p:pic>
        <p:nvPicPr>
          <p:cNvPr id="4" name="图片 3">
            <a:extLst>
              <a:ext uri="{FF2B5EF4-FFF2-40B4-BE49-F238E27FC236}">
                <a16:creationId xmlns:a16="http://schemas.microsoft.com/office/drawing/2014/main" id="{25DA68A7-E17E-40CF-AFAE-F2E304E019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66982" y="778567"/>
            <a:ext cx="2424624" cy="3804678"/>
          </a:xfrm>
          <a:prstGeom prst="rect">
            <a:avLst/>
          </a:prstGeom>
        </p:spPr>
      </p:pic>
    </p:spTree>
    <p:extLst>
      <p:ext uri="{BB962C8B-B14F-4D97-AF65-F5344CB8AC3E}">
        <p14:creationId xmlns:p14="http://schemas.microsoft.com/office/powerpoint/2010/main" val="8454598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0AC012-8E83-45B5-AC7A-DF1FA837DA97}"/>
              </a:ext>
            </a:extLst>
          </p:cNvPr>
          <p:cNvSpPr>
            <a:spLocks noGrp="1"/>
          </p:cNvSpPr>
          <p:nvPr>
            <p:ph type="title"/>
          </p:nvPr>
        </p:nvSpPr>
        <p:spPr>
          <a:xfrm>
            <a:off x="845127" y="15082"/>
            <a:ext cx="10515600" cy="1325562"/>
          </a:xfrm>
        </p:spPr>
        <p:txBody>
          <a:bodyPr/>
          <a:lstStyle/>
          <a:p>
            <a:r>
              <a:rPr lang="en-US" altLang="zh-CN" dirty="0">
                <a:latin typeface="Arial" panose="020B0604020202020204" pitchFamily="34" charset="0"/>
                <a:cs typeface="Arial" panose="020B0604020202020204" pitchFamily="34" charset="0"/>
              </a:rPr>
              <a:t>Epilogue</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4B1E9C69-6720-479B-AFBB-170629B36878}"/>
              </a:ext>
            </a:extLst>
          </p:cNvPr>
          <p:cNvSpPr>
            <a:spLocks noGrp="1"/>
          </p:cNvSpPr>
          <p:nvPr>
            <p:ph idx="1"/>
          </p:nvPr>
        </p:nvSpPr>
        <p:spPr>
          <a:xfrm>
            <a:off x="845127" y="1340644"/>
            <a:ext cx="10515600" cy="4839493"/>
          </a:xfrm>
        </p:spPr>
        <p:txBody>
          <a:bodyPr/>
          <a:lstStyle/>
          <a:p>
            <a:r>
              <a:rPr lang="en-US" altLang="zh-CN" dirty="0"/>
              <a:t>I have touched on the classical theory of Population Genetics. There are still a lot to cover for this field. </a:t>
            </a:r>
          </a:p>
          <a:p>
            <a:endParaRPr lang="en-US" altLang="zh-CN" dirty="0"/>
          </a:p>
          <a:p>
            <a:r>
              <a:rPr lang="en-US" altLang="zh-CN" dirty="0"/>
              <a:t>If you have any further questions. Please feel free to drop me an email at: </a:t>
            </a:r>
            <a:r>
              <a:rPr lang="en-US" altLang="zh-CN" dirty="0">
                <a:hlinkClick r:id="rId2"/>
              </a:rPr>
              <a:t>weiweizhai@ioz.ac.cn</a:t>
            </a:r>
            <a:endParaRPr lang="en-US" altLang="zh-CN" dirty="0"/>
          </a:p>
          <a:p>
            <a:endParaRPr lang="en-US" altLang="zh-CN" dirty="0"/>
          </a:p>
          <a:p>
            <a:r>
              <a:rPr lang="en-US" altLang="zh-CN" dirty="0"/>
              <a:t>If you are interested in further pursuing this direction, please come to Institute of Zoology, Chinese Academy of Sciences. </a:t>
            </a:r>
          </a:p>
          <a:p>
            <a:r>
              <a:rPr lang="en-US" altLang="zh-CN" dirty="0"/>
              <a:t>  </a:t>
            </a:r>
            <a:endParaRPr lang="zh-CN" altLang="en-US" dirty="0"/>
          </a:p>
        </p:txBody>
      </p:sp>
    </p:spTree>
    <p:extLst>
      <p:ext uri="{BB962C8B-B14F-4D97-AF65-F5344CB8AC3E}">
        <p14:creationId xmlns:p14="http://schemas.microsoft.com/office/powerpoint/2010/main" val="2642980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A4741B-6984-4FBF-A4CA-5024B5BE0E75}"/>
              </a:ext>
            </a:extLst>
          </p:cNvPr>
          <p:cNvSpPr>
            <a:spLocks noGrp="1"/>
          </p:cNvSpPr>
          <p:nvPr>
            <p:ph type="title"/>
          </p:nvPr>
        </p:nvSpPr>
        <p:spPr>
          <a:xfrm>
            <a:off x="845127" y="15082"/>
            <a:ext cx="10515600" cy="1325562"/>
          </a:xfrm>
        </p:spPr>
        <p:txBody>
          <a:bodyPr/>
          <a:lstStyle/>
          <a:p>
            <a:r>
              <a:rPr lang="en-US" altLang="zh-CN" dirty="0">
                <a:latin typeface="Arial" panose="020B0604020202020204" pitchFamily="34" charset="0"/>
                <a:cs typeface="Arial" panose="020B0604020202020204" pitchFamily="34" charset="0"/>
              </a:rPr>
              <a:t>Types of mutations</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8430AF2D-878D-4546-BE57-9B9B1D0776B4}"/>
              </a:ext>
            </a:extLst>
          </p:cNvPr>
          <p:cNvSpPr>
            <a:spLocks noGrp="1"/>
          </p:cNvSpPr>
          <p:nvPr>
            <p:ph idx="1"/>
          </p:nvPr>
        </p:nvSpPr>
        <p:spPr>
          <a:xfrm>
            <a:off x="437322" y="1139688"/>
            <a:ext cx="11264348" cy="5446642"/>
          </a:xfrm>
        </p:spPr>
        <p:txBody>
          <a:bodyPr>
            <a:noAutofit/>
          </a:bodyPr>
          <a:lstStyle/>
          <a:p>
            <a:r>
              <a:rPr lang="en-SG" altLang="zh-CN" b="1" dirty="0">
                <a:latin typeface="Arial" panose="020B0604020202020204" pitchFamily="34" charset="0"/>
                <a:cs typeface="Arial" panose="020B0604020202020204" pitchFamily="34" charset="0"/>
              </a:rPr>
              <a:t>Substitution</a:t>
            </a:r>
            <a:r>
              <a:rPr lang="en-SG" altLang="zh-CN" dirty="0">
                <a:latin typeface="Arial" panose="020B0604020202020204" pitchFamily="34" charset="0"/>
                <a:cs typeface="Arial" panose="020B0604020202020204" pitchFamily="34" charset="0"/>
              </a:rPr>
              <a:t>: change in one DNA base pair from one base to another. </a:t>
            </a:r>
          </a:p>
          <a:p>
            <a:r>
              <a:rPr lang="en-SG" altLang="zh-CN" b="1" dirty="0">
                <a:latin typeface="Arial" panose="020B0604020202020204" pitchFamily="34" charset="0"/>
                <a:cs typeface="Arial" panose="020B0604020202020204" pitchFamily="34" charset="0"/>
              </a:rPr>
              <a:t>Insertion</a:t>
            </a:r>
            <a:r>
              <a:rPr lang="en-SG" altLang="zh-CN" dirty="0">
                <a:latin typeface="Arial" panose="020B0604020202020204" pitchFamily="34" charset="0"/>
                <a:cs typeface="Arial" panose="020B0604020202020204" pitchFamily="34" charset="0"/>
              </a:rPr>
              <a:t>: changes the number of DNA bases in a gene by adding a piece of DNA. As a result, the protein made by the gene may not function properly.</a:t>
            </a:r>
          </a:p>
          <a:p>
            <a:r>
              <a:rPr lang="en-SG" altLang="zh-CN" b="1" dirty="0">
                <a:latin typeface="Arial" panose="020B0604020202020204" pitchFamily="34" charset="0"/>
                <a:cs typeface="Arial" panose="020B0604020202020204" pitchFamily="34" charset="0"/>
              </a:rPr>
              <a:t>Deletion</a:t>
            </a:r>
            <a:r>
              <a:rPr lang="en-SG" altLang="zh-CN" dirty="0">
                <a:latin typeface="Arial" panose="020B0604020202020204" pitchFamily="34" charset="0"/>
                <a:cs typeface="Arial" panose="020B0604020202020204" pitchFamily="34" charset="0"/>
              </a:rPr>
              <a:t>: changes the number of DNA bases by removing a piece of DNA. Small deletions may remove one or a few base pairs within a gene, while larger deletions can remove an entire gene or several </a:t>
            </a:r>
            <a:r>
              <a:rPr lang="en-SG" altLang="zh-CN" dirty="0" err="1">
                <a:latin typeface="Arial" panose="020B0604020202020204" pitchFamily="34" charset="0"/>
                <a:cs typeface="Arial" panose="020B0604020202020204" pitchFamily="34" charset="0"/>
              </a:rPr>
              <a:t>neighboring</a:t>
            </a:r>
            <a:r>
              <a:rPr lang="en-SG" altLang="zh-CN" dirty="0">
                <a:latin typeface="Arial" panose="020B0604020202020204" pitchFamily="34" charset="0"/>
                <a:cs typeface="Arial" panose="020B0604020202020204" pitchFamily="34" charset="0"/>
              </a:rPr>
              <a:t> genes. The deleted DNA may alter the function of the resulting protein(s).</a:t>
            </a:r>
          </a:p>
          <a:p>
            <a:r>
              <a:rPr lang="en-SG" altLang="zh-CN" b="1" dirty="0">
                <a:latin typeface="Arial" panose="020B0604020202020204" pitchFamily="34" charset="0"/>
                <a:cs typeface="Arial" panose="020B0604020202020204" pitchFamily="34" charset="0"/>
              </a:rPr>
              <a:t>Duplication</a:t>
            </a:r>
            <a:r>
              <a:rPr lang="en-SG" altLang="zh-CN" dirty="0">
                <a:latin typeface="Arial" panose="020B0604020202020204" pitchFamily="34" charset="0"/>
                <a:cs typeface="Arial" panose="020B0604020202020204" pitchFamily="34" charset="0"/>
              </a:rPr>
              <a:t>: consists of a piece of DNA that is abnormally copied one or more times. This type of mutation may alter the function of the resulting protein.</a:t>
            </a:r>
          </a:p>
        </p:txBody>
      </p:sp>
    </p:spTree>
    <p:extLst>
      <p:ext uri="{BB962C8B-B14F-4D97-AF65-F5344CB8AC3E}">
        <p14:creationId xmlns:p14="http://schemas.microsoft.com/office/powerpoint/2010/main" val="2064784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802768-799B-4EB9-BFCF-9B6ED10B19AC}"/>
              </a:ext>
            </a:extLst>
          </p:cNvPr>
          <p:cNvSpPr>
            <a:spLocks noGrp="1"/>
          </p:cNvSpPr>
          <p:nvPr>
            <p:ph type="title"/>
          </p:nvPr>
        </p:nvSpPr>
        <p:spPr>
          <a:xfrm>
            <a:off x="838200" y="0"/>
            <a:ext cx="10515600" cy="1325562"/>
          </a:xfrm>
        </p:spPr>
        <p:txBody>
          <a:bodyPr/>
          <a:lstStyle/>
          <a:p>
            <a:r>
              <a:rPr lang="en-US" altLang="zh-CN" dirty="0">
                <a:latin typeface="Arial" panose="020B0604020202020204" pitchFamily="34" charset="0"/>
                <a:cs typeface="Arial" panose="020B0604020202020204" pitchFamily="34" charset="0"/>
              </a:rPr>
              <a:t>Mutation rate</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2BDDEFD7-4885-4373-80B5-E55665B65D14}"/>
              </a:ext>
            </a:extLst>
          </p:cNvPr>
          <p:cNvSpPr>
            <a:spLocks noGrp="1"/>
          </p:cNvSpPr>
          <p:nvPr>
            <p:ph idx="1"/>
          </p:nvPr>
        </p:nvSpPr>
        <p:spPr>
          <a:xfrm>
            <a:off x="845127" y="1325562"/>
            <a:ext cx="10515600" cy="4854575"/>
          </a:xfrm>
        </p:spPr>
        <p:txBody>
          <a:bodyPr/>
          <a:lstStyle/>
          <a:p>
            <a:r>
              <a:rPr lang="en-US" altLang="zh-CN" dirty="0">
                <a:latin typeface="Arial" panose="020B0604020202020204" pitchFamily="34" charset="0"/>
                <a:cs typeface="Arial" panose="020B0604020202020204" pitchFamily="34" charset="0"/>
              </a:rPr>
              <a:t>Let’s focus on the simple substitutions for now. </a:t>
            </a: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There are many possible ways we measure mutation rate. The most classical measurement is probability of mutation per site per generation (often denoted as </a:t>
            </a:r>
            <a:r>
              <a:rPr lang="el-GR" altLang="zh-CN" dirty="0">
                <a:latin typeface="Arial" panose="020B0604020202020204" pitchFamily="34" charset="0"/>
                <a:cs typeface="Arial" panose="020B0604020202020204" pitchFamily="34" charset="0"/>
              </a:rPr>
              <a:t>μ</a:t>
            </a:r>
            <a:r>
              <a:rPr lang="en-US" altLang="zh-CN" dirty="0">
                <a:latin typeface="Arial" panose="020B0604020202020204" pitchFamily="34" charset="0"/>
                <a:cs typeface="Arial" panose="020B0604020202020204" pitchFamily="34" charset="0"/>
              </a:rPr>
              <a:t>). </a:t>
            </a: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The mutation rate for humans is around 1.8*10</a:t>
            </a:r>
            <a:r>
              <a:rPr lang="en-US" altLang="zh-CN" baseline="30000" dirty="0">
                <a:latin typeface="Arial" panose="020B0604020202020204" pitchFamily="34" charset="0"/>
                <a:cs typeface="Arial" panose="020B0604020202020204" pitchFamily="34" charset="0"/>
              </a:rPr>
              <a:t>-8</a:t>
            </a:r>
            <a:r>
              <a:rPr lang="en-US" altLang="zh-CN" dirty="0">
                <a:latin typeface="Arial" panose="020B0604020202020204" pitchFamily="34" charset="0"/>
                <a:cs typeface="Arial" panose="020B0604020202020204" pitchFamily="34" charset="0"/>
              </a:rPr>
              <a:t> per site per generation. </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3432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F98562-82C8-4E6B-AD83-5DC6EB9A4208}"/>
              </a:ext>
            </a:extLst>
          </p:cNvPr>
          <p:cNvSpPr>
            <a:spLocks noGrp="1"/>
          </p:cNvSpPr>
          <p:nvPr>
            <p:ph type="title"/>
          </p:nvPr>
        </p:nvSpPr>
        <p:spPr>
          <a:xfrm>
            <a:off x="995289" y="-267286"/>
            <a:ext cx="10515600" cy="1325562"/>
          </a:xfrm>
        </p:spPr>
        <p:txBody>
          <a:bodyPr/>
          <a:lstStyle/>
          <a:p>
            <a:r>
              <a:rPr lang="en-US" altLang="zh-CN" dirty="0">
                <a:latin typeface="Arial" panose="020B0604020202020204" pitchFamily="34" charset="0"/>
                <a:cs typeface="Arial" panose="020B0604020202020204" pitchFamily="34" charset="0"/>
              </a:rPr>
              <a:t>Measurement of variability: </a:t>
            </a:r>
            <a:r>
              <a:rPr lang="el-GR" altLang="zh-CN" dirty="0"/>
              <a:t>θ</a:t>
            </a:r>
            <a:r>
              <a:rPr lang="el-GR" altLang="zh-CN" baseline="-25000" dirty="0"/>
              <a:t>π</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3325797A-3102-4F0E-9917-2B185E5895DA}"/>
              </a:ext>
            </a:extLst>
          </p:cNvPr>
          <p:cNvSpPr>
            <a:spLocks noGrp="1"/>
          </p:cNvSpPr>
          <p:nvPr>
            <p:ph idx="1"/>
          </p:nvPr>
        </p:nvSpPr>
        <p:spPr>
          <a:xfrm>
            <a:off x="633046" y="886265"/>
            <a:ext cx="11240086" cy="5293873"/>
          </a:xfrm>
        </p:spPr>
        <p:txBody>
          <a:bodyPr>
            <a:normAutofit/>
          </a:bodyPr>
          <a:lstStyle/>
          <a:p>
            <a:r>
              <a:rPr lang="en-US" altLang="zh-CN" dirty="0">
                <a:latin typeface="Arial" panose="020B0604020202020204" pitchFamily="34" charset="0"/>
                <a:cs typeface="Arial" panose="020B0604020202020204" pitchFamily="34" charset="0"/>
              </a:rPr>
              <a:t>When you sample two genes/sequences from the population and compare their nucleotide sequences, there will be some differences between them.  Ideally, more heterogenous populations, you will see higher numbers of differences. </a:t>
            </a: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A common measurement is average percentage of differences between two sequences. This is often called </a:t>
            </a:r>
            <a:r>
              <a:rPr lang="el-GR" altLang="zh-CN" dirty="0">
                <a:latin typeface="Arial" panose="020B0604020202020204" pitchFamily="34" charset="0"/>
                <a:cs typeface="Arial" panose="020B0604020202020204" pitchFamily="34" charset="0"/>
              </a:rPr>
              <a:t>θ</a:t>
            </a:r>
            <a:r>
              <a:rPr lang="el-GR" altLang="zh-CN" baseline="-25000" dirty="0">
                <a:latin typeface="Arial" panose="020B0604020202020204" pitchFamily="34" charset="0"/>
                <a:cs typeface="Arial" panose="020B0604020202020204" pitchFamily="34" charset="0"/>
              </a:rPr>
              <a:t>π</a:t>
            </a:r>
            <a:r>
              <a:rPr lang="en-US" altLang="zh-CN" dirty="0">
                <a:latin typeface="Arial" panose="020B0604020202020204" pitchFamily="34" charset="0"/>
                <a:cs typeface="Arial" panose="020B0604020202020204" pitchFamily="34" charset="0"/>
              </a:rPr>
              <a:t>= percentage of differences between two sequences.  </a:t>
            </a: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For human population, this value is around 0.001.  Sometimes, we also call this heterozygosity (at the base level). </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594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BAA0BCA-1120-41E7-98C9-CD0799E0BECD}"/>
              </a:ext>
            </a:extLst>
          </p:cNvPr>
          <p:cNvSpPr>
            <a:spLocks noGrp="1" noChangeArrowheads="1"/>
          </p:cNvSpPr>
          <p:nvPr>
            <p:ph type="title"/>
          </p:nvPr>
        </p:nvSpPr>
        <p:spPr>
          <a:xfrm>
            <a:off x="1981200" y="0"/>
            <a:ext cx="8229600" cy="1143000"/>
          </a:xfrm>
        </p:spPr>
        <p:txBody>
          <a:bodyPr/>
          <a:lstStyle/>
          <a:p>
            <a:pPr eaLnBrk="1" hangingPunct="1"/>
            <a:r>
              <a:rPr lang="en-US" altLang="zh-CN" dirty="0">
                <a:latin typeface="Arial" panose="020B0604020202020204" pitchFamily="34" charset="0"/>
                <a:cs typeface="Arial" panose="020B0604020202020204" pitchFamily="34" charset="0"/>
              </a:rPr>
              <a:t>Mutation drift balance</a:t>
            </a:r>
          </a:p>
        </p:txBody>
      </p:sp>
      <p:sp>
        <p:nvSpPr>
          <p:cNvPr id="23555" name="Rectangle 3">
            <a:extLst>
              <a:ext uri="{FF2B5EF4-FFF2-40B4-BE49-F238E27FC236}">
                <a16:creationId xmlns:a16="http://schemas.microsoft.com/office/drawing/2014/main" id="{3EF0C8D6-8596-4B64-925C-53D7A59B15FA}"/>
              </a:ext>
            </a:extLst>
          </p:cNvPr>
          <p:cNvSpPr>
            <a:spLocks noGrp="1" noChangeArrowheads="1"/>
          </p:cNvSpPr>
          <p:nvPr>
            <p:ph idx="1"/>
          </p:nvPr>
        </p:nvSpPr>
        <p:spPr>
          <a:xfrm>
            <a:off x="437321" y="1143001"/>
            <a:ext cx="11410121" cy="4983163"/>
          </a:xfrm>
        </p:spPr>
        <p:txBody>
          <a:bodyPr>
            <a:normAutofit/>
          </a:bodyPr>
          <a:lstStyle/>
          <a:p>
            <a:pPr eaLnBrk="1" hangingPunct="1"/>
            <a:r>
              <a:rPr lang="en-US" altLang="zh-CN" dirty="0">
                <a:latin typeface="Arial" panose="020B0604020202020204" pitchFamily="34" charset="0"/>
                <a:cs typeface="Arial" panose="020B0604020202020204" pitchFamily="34" charset="0"/>
              </a:rPr>
              <a:t>Genetic drift will purge the variation, but mutation will keep introducing mutations, there will be a mutation-drift balance. </a:t>
            </a:r>
          </a:p>
          <a:p>
            <a:pPr marL="0" indent="0">
              <a:buNone/>
            </a:pPr>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Through some non-trivial exercise, we can prove that </a:t>
            </a:r>
            <a:r>
              <a:rPr lang="el-GR" altLang="zh-CN" dirty="0">
                <a:latin typeface="Arial" panose="020B0604020202020204" pitchFamily="34" charset="0"/>
                <a:cs typeface="Arial" panose="020B0604020202020204" pitchFamily="34" charset="0"/>
              </a:rPr>
              <a:t>θ</a:t>
            </a:r>
            <a:r>
              <a:rPr lang="el-GR" altLang="zh-CN" baseline="-25000" dirty="0">
                <a:latin typeface="Arial" panose="020B0604020202020204" pitchFamily="34" charset="0"/>
                <a:cs typeface="Arial" panose="020B0604020202020204" pitchFamily="34" charset="0"/>
              </a:rPr>
              <a:t>π</a:t>
            </a:r>
            <a:r>
              <a:rPr lang="en-US" altLang="zh-CN" dirty="0">
                <a:latin typeface="Arial" panose="020B0604020202020204" pitchFamily="34" charset="0"/>
                <a:cs typeface="Arial" panose="020B0604020202020204" pitchFamily="34" charset="0"/>
              </a:rPr>
              <a:t>  is approximately 4N</a:t>
            </a:r>
            <a:r>
              <a:rPr lang="en-US" altLang="zh-CN" baseline="-25000" dirty="0">
                <a:latin typeface="Arial" panose="020B0604020202020204" pitchFamily="34" charset="0"/>
                <a:cs typeface="Arial" panose="020B0604020202020204" pitchFamily="34" charset="0"/>
              </a:rPr>
              <a:t>e</a:t>
            </a:r>
            <a:r>
              <a:rPr lang="el-GR" altLang="zh-CN" dirty="0">
                <a:latin typeface="Arial" panose="020B0604020202020204" pitchFamily="34" charset="0"/>
                <a:cs typeface="Arial" panose="020B0604020202020204" pitchFamily="34" charset="0"/>
              </a:rPr>
              <a:t>μ</a:t>
            </a:r>
            <a:r>
              <a:rPr lang="en-US" altLang="zh-CN" dirty="0">
                <a:latin typeface="Arial" panose="020B0604020202020204" pitchFamily="34" charset="0"/>
                <a:cs typeface="Arial" panose="020B0604020202020204" pitchFamily="34" charset="0"/>
              </a:rPr>
              <a:t>  where is the </a:t>
            </a:r>
            <a:r>
              <a:rPr lang="el-GR" altLang="zh-CN" dirty="0">
                <a:latin typeface="Arial" panose="020B0604020202020204" pitchFamily="34" charset="0"/>
                <a:cs typeface="Arial" panose="020B0604020202020204" pitchFamily="34" charset="0"/>
              </a:rPr>
              <a:t>θ</a:t>
            </a:r>
            <a:r>
              <a:rPr lang="el-GR" altLang="zh-CN" baseline="-25000" dirty="0">
                <a:latin typeface="Arial" panose="020B0604020202020204" pitchFamily="34" charset="0"/>
                <a:cs typeface="Arial" panose="020B0604020202020204" pitchFamily="34" charset="0"/>
              </a:rPr>
              <a:t>π</a:t>
            </a:r>
            <a:r>
              <a:rPr lang="en-US" altLang="zh-CN" baseline="-25000"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is the percentage of difference between sequences (observed).  This provides an intrinsic link between observed data (</a:t>
            </a:r>
            <a:r>
              <a:rPr lang="el-GR" altLang="zh-CN" dirty="0">
                <a:latin typeface="Arial" panose="020B0604020202020204" pitchFamily="34" charset="0"/>
                <a:cs typeface="Arial" panose="020B0604020202020204" pitchFamily="34" charset="0"/>
              </a:rPr>
              <a:t>θ</a:t>
            </a:r>
            <a:r>
              <a:rPr lang="el-GR" altLang="zh-CN" baseline="-25000" dirty="0">
                <a:latin typeface="Arial" panose="020B0604020202020204" pitchFamily="34" charset="0"/>
                <a:cs typeface="Arial" panose="020B0604020202020204" pitchFamily="34" charset="0"/>
              </a:rPr>
              <a:t>π</a:t>
            </a:r>
            <a:r>
              <a:rPr lang="en-US" altLang="zh-CN" dirty="0">
                <a:latin typeface="Arial" panose="020B0604020202020204" pitchFamily="34" charset="0"/>
                <a:cs typeface="Arial" panose="020B0604020202020204" pitchFamily="34" charset="0"/>
              </a:rPr>
              <a:t>) and population parameters. </a:t>
            </a: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The effective population size of humans is on the order of 10</a:t>
            </a:r>
            <a:r>
              <a:rPr lang="en-US" altLang="zh-CN" baseline="30000" dirty="0">
                <a:latin typeface="Arial" panose="020B0604020202020204" pitchFamily="34" charset="0"/>
                <a:cs typeface="Arial" panose="020B0604020202020204" pitchFamily="34" charset="0"/>
              </a:rPr>
              <a:t>4</a:t>
            </a:r>
            <a:r>
              <a:rPr lang="en-US" altLang="zh-CN" dirty="0">
                <a:latin typeface="Arial" panose="020B0604020202020204" pitchFamily="34" charset="0"/>
                <a:cs typeface="Arial" panose="020B0604020202020204" pitchFamily="34" charset="0"/>
              </a:rPr>
              <a:t> (10,000). </a:t>
            </a:r>
          </a:p>
        </p:txBody>
      </p:sp>
    </p:spTree>
    <p:extLst>
      <p:ext uri="{BB962C8B-B14F-4D97-AF65-F5344CB8AC3E}">
        <p14:creationId xmlns:p14="http://schemas.microsoft.com/office/powerpoint/2010/main" val="3118957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E29334-1EFD-46AC-B049-51BC322AC2E7}"/>
              </a:ext>
            </a:extLst>
          </p:cNvPr>
          <p:cNvSpPr>
            <a:spLocks noGrp="1"/>
          </p:cNvSpPr>
          <p:nvPr>
            <p:ph type="title"/>
          </p:nvPr>
        </p:nvSpPr>
        <p:spPr>
          <a:xfrm>
            <a:off x="535638" y="98474"/>
            <a:ext cx="10515600" cy="1325562"/>
          </a:xfrm>
        </p:spPr>
        <p:txBody>
          <a:bodyPr/>
          <a:lstStyle/>
          <a:p>
            <a:r>
              <a:rPr lang="en-US" altLang="zh-CN" dirty="0">
                <a:latin typeface="Arial" panose="020B0604020202020204" pitchFamily="34" charset="0"/>
                <a:cs typeface="Arial" panose="020B0604020202020204" pitchFamily="34" charset="0"/>
              </a:rPr>
              <a:t>Molecular Clock</a:t>
            </a:r>
            <a:endParaRPr lang="zh-CN" altLang="en-US" dirty="0">
              <a:latin typeface="Arial" panose="020B0604020202020204" pitchFamily="34" charset="0"/>
              <a:cs typeface="Arial" panose="020B0604020202020204" pitchFamily="34" charset="0"/>
            </a:endParaRPr>
          </a:p>
        </p:txBody>
      </p:sp>
      <p:pic>
        <p:nvPicPr>
          <p:cNvPr id="5" name="内容占位符 4" descr="图片包含 地图&#10;&#10;已生成高可信度的说明">
            <a:extLst>
              <a:ext uri="{FF2B5EF4-FFF2-40B4-BE49-F238E27FC236}">
                <a16:creationId xmlns:a16="http://schemas.microsoft.com/office/drawing/2014/main" id="{87973600-8A49-44F3-B0B4-0AFF004941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8676" y="1633012"/>
            <a:ext cx="4861192" cy="4219148"/>
          </a:xfrm>
        </p:spPr>
      </p:pic>
      <p:sp>
        <p:nvSpPr>
          <p:cNvPr id="6" name="文本框 5">
            <a:extLst>
              <a:ext uri="{FF2B5EF4-FFF2-40B4-BE49-F238E27FC236}">
                <a16:creationId xmlns:a16="http://schemas.microsoft.com/office/drawing/2014/main" id="{774EDFE9-FAD9-4FAC-939C-1848830A1BC9}"/>
              </a:ext>
            </a:extLst>
          </p:cNvPr>
          <p:cNvSpPr txBox="1"/>
          <p:nvPr/>
        </p:nvSpPr>
        <p:spPr>
          <a:xfrm>
            <a:off x="6059488" y="1448346"/>
            <a:ext cx="6000361" cy="3970318"/>
          </a:xfrm>
          <a:prstGeom prst="rect">
            <a:avLst/>
          </a:prstGeom>
          <a:noFill/>
        </p:spPr>
        <p:txBody>
          <a:bodyPr wrap="none" rtlCol="0">
            <a:spAutoFit/>
          </a:bodyPr>
          <a:lstStyle/>
          <a:p>
            <a:r>
              <a:rPr lang="en-SG" altLang="zh-CN" sz="2800" dirty="0">
                <a:latin typeface="Arial" panose="020B0604020202020204" pitchFamily="34" charset="0"/>
                <a:cs typeface="Arial" panose="020B0604020202020204" pitchFamily="34" charset="0"/>
              </a:rPr>
              <a:t>The notion of the existence of a </a:t>
            </a:r>
          </a:p>
          <a:p>
            <a:r>
              <a:rPr lang="en-SG" altLang="zh-CN" sz="2800" dirty="0">
                <a:latin typeface="Arial" panose="020B0604020202020204" pitchFamily="34" charset="0"/>
                <a:cs typeface="Arial" panose="020B0604020202020204" pitchFamily="34" charset="0"/>
              </a:rPr>
              <a:t>so-called "molecular clock" was first </a:t>
            </a:r>
          </a:p>
          <a:p>
            <a:r>
              <a:rPr lang="en-SG" altLang="zh-CN" sz="2800" dirty="0">
                <a:latin typeface="Arial" panose="020B0604020202020204" pitchFamily="34" charset="0"/>
                <a:cs typeface="Arial" panose="020B0604020202020204" pitchFamily="34" charset="0"/>
              </a:rPr>
              <a:t>attributed to </a:t>
            </a:r>
            <a:r>
              <a:rPr lang="en-SG" altLang="zh-CN" sz="2800" u="sng" dirty="0">
                <a:latin typeface="Arial" panose="020B0604020202020204" pitchFamily="34" charset="0"/>
                <a:cs typeface="Arial" panose="020B0604020202020204" pitchFamily="34" charset="0"/>
              </a:rPr>
              <a:t>Émile </a:t>
            </a:r>
            <a:r>
              <a:rPr lang="en-SG" altLang="zh-CN" sz="2800" u="sng" dirty="0" err="1">
                <a:latin typeface="Arial" panose="020B0604020202020204" pitchFamily="34" charset="0"/>
                <a:cs typeface="Arial" panose="020B0604020202020204" pitchFamily="34" charset="0"/>
              </a:rPr>
              <a:t>Zuckerkandl</a:t>
            </a:r>
            <a:r>
              <a:rPr lang="en-SG" altLang="zh-CN" sz="2800" u="sng" dirty="0">
                <a:latin typeface="Arial" panose="020B0604020202020204" pitchFamily="34" charset="0"/>
                <a:cs typeface="Arial" panose="020B0604020202020204" pitchFamily="34" charset="0"/>
              </a:rPr>
              <a:t> </a:t>
            </a:r>
            <a:r>
              <a:rPr lang="en-SG" altLang="zh-CN" sz="2800" dirty="0">
                <a:latin typeface="Arial" panose="020B0604020202020204" pitchFamily="34" charset="0"/>
                <a:cs typeface="Arial" panose="020B0604020202020204" pitchFamily="34" charset="0"/>
              </a:rPr>
              <a:t>and </a:t>
            </a:r>
          </a:p>
          <a:p>
            <a:r>
              <a:rPr lang="en-SG" altLang="zh-CN" sz="2800" u="sng" dirty="0">
                <a:latin typeface="Arial" panose="020B0604020202020204" pitchFamily="34" charset="0"/>
                <a:cs typeface="Arial" panose="020B0604020202020204" pitchFamily="34" charset="0"/>
              </a:rPr>
              <a:t>Linus Pauling </a:t>
            </a:r>
            <a:r>
              <a:rPr lang="en-SG" altLang="zh-CN" sz="2800" dirty="0">
                <a:latin typeface="Arial" panose="020B0604020202020204" pitchFamily="34" charset="0"/>
                <a:cs typeface="Arial" panose="020B0604020202020204" pitchFamily="34" charset="0"/>
              </a:rPr>
              <a:t>who, in 1962, noticed </a:t>
            </a:r>
          </a:p>
          <a:p>
            <a:r>
              <a:rPr lang="en-SG" altLang="zh-CN" sz="2800" dirty="0">
                <a:latin typeface="Arial" panose="020B0604020202020204" pitchFamily="34" charset="0"/>
                <a:cs typeface="Arial" panose="020B0604020202020204" pitchFamily="34" charset="0"/>
              </a:rPr>
              <a:t>that the number of amino acid </a:t>
            </a:r>
          </a:p>
          <a:p>
            <a:r>
              <a:rPr lang="en-SG" altLang="zh-CN" sz="2800" dirty="0">
                <a:latin typeface="Arial" panose="020B0604020202020204" pitchFamily="34" charset="0"/>
                <a:cs typeface="Arial" panose="020B0604020202020204" pitchFamily="34" charset="0"/>
              </a:rPr>
              <a:t>differences in </a:t>
            </a:r>
            <a:r>
              <a:rPr lang="en-SG" altLang="zh-CN" sz="2800" dirty="0" err="1">
                <a:latin typeface="Arial" panose="020B0604020202020204" pitchFamily="34" charset="0"/>
                <a:cs typeface="Arial" panose="020B0604020202020204" pitchFamily="34" charset="0"/>
              </a:rPr>
              <a:t>hemoglobin</a:t>
            </a:r>
            <a:r>
              <a:rPr lang="en-SG" altLang="zh-CN" sz="2800" dirty="0">
                <a:latin typeface="Arial" panose="020B0604020202020204" pitchFamily="34" charset="0"/>
                <a:cs typeface="Arial" panose="020B0604020202020204" pitchFamily="34" charset="0"/>
              </a:rPr>
              <a:t> between </a:t>
            </a:r>
          </a:p>
          <a:p>
            <a:r>
              <a:rPr lang="en-SG" altLang="zh-CN" sz="2800" dirty="0">
                <a:latin typeface="Arial" panose="020B0604020202020204" pitchFamily="34" charset="0"/>
                <a:cs typeface="Arial" panose="020B0604020202020204" pitchFamily="34" charset="0"/>
              </a:rPr>
              <a:t>different lineages changes roughly </a:t>
            </a:r>
          </a:p>
          <a:p>
            <a:r>
              <a:rPr lang="en-SG" altLang="zh-CN" sz="2800" dirty="0">
                <a:latin typeface="Arial" panose="020B0604020202020204" pitchFamily="34" charset="0"/>
                <a:cs typeface="Arial" panose="020B0604020202020204" pitchFamily="34" charset="0"/>
              </a:rPr>
              <a:t>linearly with time, as estimated from </a:t>
            </a:r>
          </a:p>
          <a:p>
            <a:r>
              <a:rPr lang="en-SG" altLang="zh-CN" sz="2800" dirty="0">
                <a:latin typeface="Arial" panose="020B0604020202020204" pitchFamily="34" charset="0"/>
                <a:cs typeface="Arial" panose="020B0604020202020204" pitchFamily="34" charset="0"/>
              </a:rPr>
              <a:t>fossil evidence</a:t>
            </a:r>
            <a:endParaRPr lang="zh-CN"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8763163"/>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TM02900743[[fn=环保]]</Template>
  <TotalTime>4504</TotalTime>
  <Words>2099</Words>
  <Application>Microsoft Office PowerPoint</Application>
  <PresentationFormat>Widescreen</PresentationFormat>
  <Paragraphs>241</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Wingdings 2</vt:lpstr>
      <vt:lpstr>HDOfficeLightV0</vt:lpstr>
      <vt:lpstr>Population Genetics in a nutshell: Part II</vt:lpstr>
      <vt:lpstr>Let’s start with a team of 2  (Team based learning) </vt:lpstr>
      <vt:lpstr>A quick overview of what we have covered previously</vt:lpstr>
      <vt:lpstr>2.4 Mutation, measures of variability, mutation drift balance, Molecular Clock</vt:lpstr>
      <vt:lpstr>Types of mutations</vt:lpstr>
      <vt:lpstr>Mutation rate</vt:lpstr>
      <vt:lpstr>Measurement of variability: θπ</vt:lpstr>
      <vt:lpstr>Mutation drift balance</vt:lpstr>
      <vt:lpstr>Molecular Clock</vt:lpstr>
      <vt:lpstr>How to derive the Molecular Clock? </vt:lpstr>
      <vt:lpstr>2.5 Other forms of natural selection</vt:lpstr>
      <vt:lpstr>Stabilizing selection</vt:lpstr>
      <vt:lpstr>Directional selection</vt:lpstr>
      <vt:lpstr>Diversifying (Disruptive) selection</vt:lpstr>
      <vt:lpstr>Frequency dependent selection</vt:lpstr>
      <vt:lpstr>Sexual selection</vt:lpstr>
      <vt:lpstr>2.6 Recombination, linkage disequilibrium, genome wide association studies</vt:lpstr>
      <vt:lpstr>Recombination and statistical association</vt:lpstr>
      <vt:lpstr>Linkage disequilibrium (LD)</vt:lpstr>
      <vt:lpstr>Long term fate of LD</vt:lpstr>
      <vt:lpstr>Hapmap project and recombination hotspots</vt:lpstr>
      <vt:lpstr>Prdm9 and the recombination hotspot</vt:lpstr>
      <vt:lpstr>Genome wide association studies</vt:lpstr>
      <vt:lpstr>Key points</vt:lpstr>
      <vt:lpstr>2.7 Later part of the 20th century for Population Genetics</vt:lpstr>
      <vt:lpstr>Modern synthesis</vt:lpstr>
      <vt:lpstr>Synthetic theory of evolution (Neo-Darwinism). </vt:lpstr>
      <vt:lpstr>The rise of the molecular biology and seminal work in 1966</vt:lpstr>
      <vt:lpstr>Molecular evolution and the rise of neutral theory </vt:lpstr>
      <vt:lpstr>The cost of evolution</vt:lpstr>
      <vt:lpstr>The cost of evolution</vt:lpstr>
      <vt:lpstr>Evolutionary neutral theory</vt:lpstr>
      <vt:lpstr>The significance of the neutral theory</vt:lpstr>
      <vt:lpstr>Coalescent theory</vt:lpstr>
      <vt:lpstr>Exercise in the lab</vt:lpstr>
      <vt:lpstr>If we did the exercise correctly</vt:lpstr>
      <vt:lpstr>When multiple lineages exist, the multi-lineage coalescent will define the gene genealogy of the sample</vt:lpstr>
      <vt:lpstr>The link between the gene genealogy and data</vt:lpstr>
      <vt:lpstr>The Site Frequency Spectra</vt:lpstr>
      <vt:lpstr>Selective sweep or the hitchhiking effect</vt:lpstr>
      <vt:lpstr>The link between population history (demography)  and gene genealogy </vt:lpstr>
      <vt:lpstr>The power of the coalescent theory</vt:lpstr>
      <vt:lpstr>Population Genetics and Human evolution</vt:lpstr>
      <vt:lpstr>Denisovans</vt:lpstr>
      <vt:lpstr>Further reading</vt:lpstr>
      <vt:lpstr>Further reading</vt:lpstr>
      <vt:lpstr>Epilogue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Genetics in a nutshell</dc:title>
  <dc:creator>weiwei</dc:creator>
  <cp:lastModifiedBy>Weiwei Zhai</cp:lastModifiedBy>
  <cp:revision>334</cp:revision>
  <dcterms:created xsi:type="dcterms:W3CDTF">2017-12-16T15:53:44Z</dcterms:created>
  <dcterms:modified xsi:type="dcterms:W3CDTF">2018-12-03T01:27:26Z</dcterms:modified>
</cp:coreProperties>
</file>